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56" r:id="rId1"/>
  </p:sldMasterIdLst>
  <p:notesMasterIdLst>
    <p:notesMasterId r:id="rId29"/>
  </p:notesMasterIdLst>
  <p:sldIdLst>
    <p:sldId id="256" r:id="rId2"/>
    <p:sldId id="257" r:id="rId3"/>
    <p:sldId id="258" r:id="rId4"/>
    <p:sldId id="268" r:id="rId5"/>
    <p:sldId id="260" r:id="rId6"/>
    <p:sldId id="261" r:id="rId7"/>
    <p:sldId id="269" r:id="rId8"/>
    <p:sldId id="273" r:id="rId9"/>
    <p:sldId id="271" r:id="rId10"/>
    <p:sldId id="274" r:id="rId11"/>
    <p:sldId id="276" r:id="rId12"/>
    <p:sldId id="292" r:id="rId13"/>
    <p:sldId id="270" r:id="rId14"/>
    <p:sldId id="277" r:id="rId15"/>
    <p:sldId id="280" r:id="rId16"/>
    <p:sldId id="290" r:id="rId17"/>
    <p:sldId id="281" r:id="rId18"/>
    <p:sldId id="283" r:id="rId19"/>
    <p:sldId id="282" r:id="rId20"/>
    <p:sldId id="284" r:id="rId21"/>
    <p:sldId id="285" r:id="rId22"/>
    <p:sldId id="286" r:id="rId23"/>
    <p:sldId id="289" r:id="rId24"/>
    <p:sldId id="266" r:id="rId25"/>
    <p:sldId id="287" r:id="rId26"/>
    <p:sldId id="267" r:id="rId27"/>
    <p:sldId id="291" r:id="rId28"/>
  </p:sldIdLst>
  <p:sldSz cx="9144000" cy="5143500" type="screen16x9"/>
  <p:notesSz cx="6858000" cy="9144000"/>
  <p:embeddedFontLst>
    <p:embeddedFont>
      <p:font typeface="Calibri" panose="020F0502020204030204" pitchFamily="34" charset="0"/>
      <p:regular r:id="rId30"/>
      <p:bold r:id="rId31"/>
      <p:italic r:id="rId32"/>
      <p:boldItalic r:id="rId33"/>
    </p:embeddedFont>
    <p:embeddedFont>
      <p:font typeface="Calibri Light" panose="020F0302020204030204" pitchFamily="34" charset="0"/>
      <p:regular r:id="rId34"/>
      <p:italic r:id="rId35"/>
    </p:embeddedFont>
    <p:embeddedFont>
      <p:font typeface="Hanken Grotesk" panose="020B0604020202020204" charset="0"/>
      <p:regular r:id="rId36"/>
      <p:bold r:id="rId37"/>
      <p:italic r:id="rId38"/>
      <p:boldItalic r:id="rId39"/>
    </p:embeddedFont>
    <p:embeddedFont>
      <p:font typeface="Hanken Grotesk SemiBold" panose="020B0604020202020204" charset="0"/>
      <p:regular r:id="rId40"/>
      <p:bold r:id="rId41"/>
      <p:italic r:id="rId42"/>
      <p:boldItalic r:id="rId43"/>
    </p:embeddedFont>
    <p:embeddedFont>
      <p:font typeface="Inter Black" panose="020B0604020202020204" charset="0"/>
      <p:bold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E9906E-98C9-4A52-AC3C-D0701A215C52}" v="185" dt="2023-12-18T05:39:02.603"/>
    <p1510:client id="{C9F6A6A0-5B01-4897-B2AA-41DEE0B7AE19}" v="16" dt="2023-12-18T22:17:48.7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993" autoAdjust="0"/>
  </p:normalViewPr>
  <p:slideViewPr>
    <p:cSldViewPr snapToGrid="0">
      <p:cViewPr varScale="1">
        <p:scale>
          <a:sx n="118" d="100"/>
          <a:sy n="118" d="100"/>
        </p:scale>
        <p:origin x="140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stavo Fernandez" userId="6409bec6fba5f8f4" providerId="LiveId" clId="{C9F6A6A0-5B01-4897-B2AA-41DEE0B7AE19}"/>
    <pc:docChg chg="undo custSel addSld delSld modSld">
      <pc:chgData name="Gustavo Fernandez" userId="6409bec6fba5f8f4" providerId="LiveId" clId="{C9F6A6A0-5B01-4897-B2AA-41DEE0B7AE19}" dt="2023-12-18T22:22:32.233" v="216" actId="2696"/>
      <pc:docMkLst>
        <pc:docMk/>
      </pc:docMkLst>
      <pc:sldChg chg="addSp delSp modSp mod">
        <pc:chgData name="Gustavo Fernandez" userId="6409bec6fba5f8f4" providerId="LiveId" clId="{C9F6A6A0-5B01-4897-B2AA-41DEE0B7AE19}" dt="2023-12-18T18:20:00.649" v="12" actId="478"/>
        <pc:sldMkLst>
          <pc:docMk/>
          <pc:sldMk cId="4225672357" sldId="277"/>
        </pc:sldMkLst>
        <pc:spChg chg="mod">
          <ac:chgData name="Gustavo Fernandez" userId="6409bec6fba5f8f4" providerId="LiveId" clId="{C9F6A6A0-5B01-4897-B2AA-41DEE0B7AE19}" dt="2023-12-18T18:03:51.229" v="8" actId="1076"/>
          <ac:spMkLst>
            <pc:docMk/>
            <pc:sldMk cId="4225672357" sldId="277"/>
            <ac:spMk id="2" creationId="{80574B4F-D35D-7DD1-2D6D-E96497B4FA40}"/>
          </ac:spMkLst>
        </pc:spChg>
        <pc:spChg chg="add del mod">
          <ac:chgData name="Gustavo Fernandez" userId="6409bec6fba5f8f4" providerId="LiveId" clId="{C9F6A6A0-5B01-4897-B2AA-41DEE0B7AE19}" dt="2023-12-18T18:04:36.117" v="11" actId="478"/>
          <ac:spMkLst>
            <pc:docMk/>
            <pc:sldMk cId="4225672357" sldId="277"/>
            <ac:spMk id="3" creationId="{8898BF65-CE4F-FF84-E656-88E5E4E63E00}"/>
          </ac:spMkLst>
        </pc:spChg>
        <pc:spChg chg="mod">
          <ac:chgData name="Gustavo Fernandez" userId="6409bec6fba5f8f4" providerId="LiveId" clId="{C9F6A6A0-5B01-4897-B2AA-41DEE0B7AE19}" dt="2023-12-18T18:03:50.821" v="7" actId="1076"/>
          <ac:spMkLst>
            <pc:docMk/>
            <pc:sldMk cId="4225672357" sldId="277"/>
            <ac:spMk id="5" creationId="{290B5F17-9A8B-0D6E-6B17-AA2C1473394F}"/>
          </ac:spMkLst>
        </pc:spChg>
        <pc:spChg chg="add del mod">
          <ac:chgData name="Gustavo Fernandez" userId="6409bec6fba5f8f4" providerId="LiveId" clId="{C9F6A6A0-5B01-4897-B2AA-41DEE0B7AE19}" dt="2023-12-18T18:03:51.747" v="9" actId="478"/>
          <ac:spMkLst>
            <pc:docMk/>
            <pc:sldMk cId="4225672357" sldId="277"/>
            <ac:spMk id="8" creationId="{3EC850E0-E4CE-169A-DB4D-A6F8D5BB1DAC}"/>
          </ac:spMkLst>
        </pc:spChg>
        <pc:spChg chg="add del mod">
          <ac:chgData name="Gustavo Fernandez" userId="6409bec6fba5f8f4" providerId="LiveId" clId="{C9F6A6A0-5B01-4897-B2AA-41DEE0B7AE19}" dt="2023-12-18T18:20:00.649" v="12" actId="478"/>
          <ac:spMkLst>
            <pc:docMk/>
            <pc:sldMk cId="4225672357" sldId="277"/>
            <ac:spMk id="10" creationId="{7ABA65FC-24FD-5583-EC59-104AEE22DF38}"/>
          </ac:spMkLst>
        </pc:spChg>
      </pc:sldChg>
      <pc:sldChg chg="addSp modSp new mod">
        <pc:chgData name="Gustavo Fernandez" userId="6409bec6fba5f8f4" providerId="LiveId" clId="{C9F6A6A0-5B01-4897-B2AA-41DEE0B7AE19}" dt="2023-12-18T20:16:34.840" v="192" actId="20577"/>
        <pc:sldMkLst>
          <pc:docMk/>
          <pc:sldMk cId="3789777140" sldId="292"/>
        </pc:sldMkLst>
        <pc:spChg chg="mod">
          <ac:chgData name="Gustavo Fernandez" userId="6409bec6fba5f8f4" providerId="LiveId" clId="{C9F6A6A0-5B01-4897-B2AA-41DEE0B7AE19}" dt="2023-12-18T20:16:34.840" v="192" actId="20577"/>
          <ac:spMkLst>
            <pc:docMk/>
            <pc:sldMk cId="3789777140" sldId="292"/>
            <ac:spMk id="2" creationId="{64994FA5-F2C2-F2E1-C7B0-57723D3B2D27}"/>
          </ac:spMkLst>
        </pc:spChg>
        <pc:picChg chg="add mod">
          <ac:chgData name="Gustavo Fernandez" userId="6409bec6fba5f8f4" providerId="LiveId" clId="{C9F6A6A0-5B01-4897-B2AA-41DEE0B7AE19}" dt="2023-12-18T20:14:42.348" v="170" actId="1076"/>
          <ac:picMkLst>
            <pc:docMk/>
            <pc:sldMk cId="3789777140" sldId="292"/>
            <ac:picMk id="4" creationId="{E6AE9D6F-BE06-89EC-DFD9-3AC94BD900AC}"/>
          </ac:picMkLst>
        </pc:picChg>
      </pc:sldChg>
      <pc:sldChg chg="addSp delSp modSp new add del mod modNotes">
        <pc:chgData name="Gustavo Fernandez" userId="6409bec6fba5f8f4" providerId="LiveId" clId="{C9F6A6A0-5B01-4897-B2AA-41DEE0B7AE19}" dt="2023-12-18T22:22:32.233" v="216" actId="2696"/>
        <pc:sldMkLst>
          <pc:docMk/>
          <pc:sldMk cId="3182529800" sldId="293"/>
        </pc:sldMkLst>
        <pc:spChg chg="mod">
          <ac:chgData name="Gustavo Fernandez" userId="6409bec6fba5f8f4" providerId="LiveId" clId="{C9F6A6A0-5B01-4897-B2AA-41DEE0B7AE19}" dt="2023-12-18T22:17:33.734" v="213" actId="108"/>
          <ac:spMkLst>
            <pc:docMk/>
            <pc:sldMk cId="3182529800" sldId="293"/>
            <ac:spMk id="2" creationId="{FE90CCBE-0BEC-861A-9959-A78EACA0C334}"/>
          </ac:spMkLst>
        </pc:spChg>
        <pc:spChg chg="del">
          <ac:chgData name="Gustavo Fernandez" userId="6409bec6fba5f8f4" providerId="LiveId" clId="{C9F6A6A0-5B01-4897-B2AA-41DEE0B7AE19}" dt="2023-12-18T22:17:42.438" v="214" actId="478"/>
          <ac:spMkLst>
            <pc:docMk/>
            <pc:sldMk cId="3182529800" sldId="293"/>
            <ac:spMk id="3" creationId="{8E07FD0D-F014-F561-49D3-9B3F24A913D0}"/>
          </ac:spMkLst>
        </pc:spChg>
        <pc:picChg chg="add del mod">
          <ac:chgData name="Gustavo Fernandez" userId="6409bec6fba5f8f4" providerId="LiveId" clId="{C9F6A6A0-5B01-4897-B2AA-41DEE0B7AE19}" dt="2023-12-18T22:17:48.714" v="215" actId="1076"/>
          <ac:picMkLst>
            <pc:docMk/>
            <pc:sldMk cId="3182529800" sldId="293"/>
            <ac:picMk id="1026" creationId="{AD657CE9-1642-8A00-814B-96EC6B5FABCB}"/>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SLIDES_API114215921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SLIDES_API114215921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observation that most tests performed by roamers with </a:t>
            </a:r>
            <a:r>
              <a:rPr lang="en-US" sz="1800" b="1" kern="100" dirty="0" err="1">
                <a:effectLst/>
                <a:latin typeface="Calibri" panose="020F0502020204030204" pitchFamily="34" charset="0"/>
                <a:ea typeface="Calibri" panose="020F0502020204030204" pitchFamily="34" charset="0"/>
                <a:cs typeface="Times New Roman" panose="02020603050405020304" pitchFamily="18" charset="0"/>
              </a:rPr>
              <a:t>test_mcc_a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values of 510 and 502 in Singapore were conducted in the central region, with a total of 33,107 tests, provides valuable insights: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Roaming Hotspots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central region of Singapore is likely a hotspot for international visitors who are roaming, possibly due to tourist attractions, business districts, or transport hubs like Changi Airport.</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Network Load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This area may experience a higher load on telecom networks, requiring robust infrastructure to handle the increased data and voice traffic from roamers.</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Quality of Service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High test counts in this region might indicate that network providers are actively monitoring and optimizing the quality of service to ensure that roamers have a good experience.</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Strategic Importance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telecom operators, such data underscores the strategic importance of the central region for investment in network quality and capacity.</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Policy and Planning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regulatory bodies, these insights might be crucial for policy-making and planning, ensuring that roaming agreements and infrastructural support are adequate to cater to the high demand in these areas.</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Commercial Opportunities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high concentration of roamers could present commercial opportunities, such as targeted advertising, special roaming packages, or partnerships with local businesses.</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Event Planning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Event organizers and city planners can use this data to anticipate increased network usage during large gatherings or special events in the central region.</a:t>
            </a:r>
          </a:p>
          <a:p>
            <a:endParaRPr lang="en-US" dirty="0"/>
          </a:p>
        </p:txBody>
      </p:sp>
    </p:spTree>
    <p:extLst>
      <p:ext uri="{BB962C8B-B14F-4D97-AF65-F5344CB8AC3E}">
        <p14:creationId xmlns:p14="http://schemas.microsoft.com/office/powerpoint/2010/main" val="26680895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Summary of Insights</a:t>
            </a:r>
          </a:p>
          <a:p>
            <a:pPr marL="0" marR="0" indent="0">
              <a:lnSpc>
                <a:spcPct val="107000"/>
              </a:lnSpc>
              <a:spcBef>
                <a:spcPts val="0"/>
              </a:spcBef>
              <a:spcAft>
                <a:spcPts val="800"/>
              </a:spcAft>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Download Speeds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Domestic users in Singapore experience significantly higher median download speeds (approximately 63.68 Mbps) compared to Indonesian and Malaysian roamers, who have median speeds around 11.28 Mbps and 11.05 Mbps, respectively.</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Upload Speeds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 similar trend is observed with upload speeds. Singapore's domestic users enjoy a much higher median upload speed of about 21.05 Mbps, whereas Indonesian and Malaysian roamers have median speeds of around 6.93 Mbps and 5.78 Mbps, respectively.</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Latency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median latency for domestic users in Singapore is notably lower (15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ms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compared to that experienced by Indonesian (59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ms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and Malaysian roamers (45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ms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Lower latency is indicative of a more responsive network.</a:t>
            </a:r>
          </a:p>
          <a:p>
            <a:endParaRPr lang="en-US" dirty="0"/>
          </a:p>
        </p:txBody>
      </p:sp>
    </p:spTree>
    <p:extLst>
      <p:ext uri="{BB962C8B-B14F-4D97-AF65-F5344CB8AC3E}">
        <p14:creationId xmlns:p14="http://schemas.microsoft.com/office/powerpoint/2010/main" val="41575627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nSpc>
                <a:spcPct val="107000"/>
              </a:lnSpc>
              <a:spcBef>
                <a:spcPts val="0"/>
              </a:spcBef>
              <a:spcAft>
                <a:spcPts val="8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From the updated visual representation displaying the top roaming network operators from Indonesia and Malaysia in Singapore, with the data collection period noted, we can derive several insights:</a:t>
            </a:r>
          </a:p>
          <a:p>
            <a:pPr marL="0" marR="0" indent="0">
              <a:lnSpc>
                <a:spcPct val="107000"/>
              </a:lnSpc>
              <a:spcBef>
                <a:spcPts val="0"/>
              </a:spcBef>
              <a:spcAft>
                <a:spcPts val="800"/>
              </a:spcAft>
              <a:buNone/>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Roaming Dominance: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chart indicates that "Tsel-PakaiMasker" and "TELKOMSEL" have the highest number of tests among the roaming networks. This suggests these Indonesian operators are possibly the most preferred or have the largest subscriber base among those roaming in Singapore during the period.</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Regional Connectivity: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presence of operators from both Indonesia ("Tsel-PakaiMasker," "TELKOMSEL,"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Indosat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Ooredoo") and Malaysia ("MY MAXIS,"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DiGi</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shows significant cross-border mobility between these countries and Singapore, reflecting strong regional connectivity.</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Network Performance Evaluation:</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Roamers are actively testing their network speeds, which could indicate a concern for network performance and a demand for high-quality service while abroad.</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Potential for Network Improvement: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fact that roaming subscribers are conducting speed tests could imply a search for the best network performance. This presents an opportunity for local Singaporean operators to optimize roaming agreements and network performance to better serve these customers.</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Marketing and Partnership Opportunities: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data highlights which foreign operators' subscribers are most active in Singapore. This can inform local operators about potential partnerships or targeted marketing campaigns.</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Consumer Behavior:</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need for data connectivity, even when roaming, underscores the modern reliance on mobile services, which could influence package offerings that include better roaming plans or partnerships between home and foreign operators.</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Data Collection Period Relevance: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specified period can be correlated with specific events or seasonal travel patterns. For example, if there were any festivals, holidays, or events during this time, it could explain spikes in roaming activities.</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Benchmarking and Quality Assurance: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a telecom engineer or a business intelligence analyst, this data can be vital in benchmarking network performance against competitors and in ensuring that quality of service is maintained for roaming subscribers.</a:t>
            </a:r>
          </a:p>
          <a:p>
            <a:endParaRPr lang="en-US" dirty="0"/>
          </a:p>
        </p:txBody>
      </p:sp>
    </p:spTree>
    <p:extLst>
      <p:ext uri="{BB962C8B-B14F-4D97-AF65-F5344CB8AC3E}">
        <p14:creationId xmlns:p14="http://schemas.microsoft.com/office/powerpoint/2010/main" val="13655908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664881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2994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SLIDES_API1142159215_1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SLIDES_API1142159215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Key Insights for Sales Pitch</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Diverse Preferences in Roaming Users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Users from Malaysia and Indonesia roaming in Singapore show a strong preference for Xiaomi, Realme, and OPPO devices.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Samsung's Dominance in Singapore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local Singapore users, Samsung is the most popular manufacturer, with several models among the top 10.</a:t>
            </a:r>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Key Observations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Device Preference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Both groups show a preference for mid-range devices, predominantly from brands like Xiaomi and Realme.</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Performance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Malaysian devices seem to have slightly better network performance in terms of download speed, but the difference is not substantial.</a:t>
            </a:r>
          </a:p>
          <a:p>
            <a:endParaRPr lang="en-US" dirty="0"/>
          </a:p>
        </p:txBody>
      </p:sp>
    </p:spTree>
    <p:extLst>
      <p:ext uri="{BB962C8B-B14F-4D97-AF65-F5344CB8AC3E}">
        <p14:creationId xmlns:p14="http://schemas.microsoft.com/office/powerpoint/2010/main" val="37468514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SLIDES_API1142159215_19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SLIDES_API1142159215_1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SLIDES_API1142159215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SLIDES_API1142159215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SLIDES_API1142159215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SLIDES_API1142159215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734025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SLIDES_API1142159215_6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SLIDES_API1142159215_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SLIDES_API1142159215_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SLIDES_API1142159215_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North-East Region's High Speeds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North-East Region stands out with significantly higher median download (167.750 Mbps) and upload (44.4415 Mbps) speeds compared to other regions. This could indicate a more advanced or newer network infrastructure in this area, possibly due to recent developments or targeted network improvements.</a:t>
            </a:r>
          </a:p>
          <a:p>
            <a:pPr marL="342900" marR="0" lvl="0" indent="-342900">
              <a:lnSpc>
                <a:spcPct val="107000"/>
              </a:lnSpc>
              <a:spcBef>
                <a:spcPts val="0"/>
              </a:spcBef>
              <a:spcAft>
                <a:spcPts val="800"/>
              </a:spcAft>
              <a:buFont typeface="+mj-lt"/>
              <a:buAutoNum type="arabicPeriod"/>
              <a:tabLst>
                <a:tab pos="4572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Central Region's Balanced Performance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Central Region shows a good balance between download (64.592 Mbps) and upload (20.596 Mbps) speeds, which is crucial for both consumption and production of online content. This balance might reflect a well-established network that caters to a mix of residential and commercial users.</a:t>
            </a:r>
          </a:p>
          <a:p>
            <a:pPr marL="342900" marR="0" lvl="0" indent="-342900">
              <a:lnSpc>
                <a:spcPct val="107000"/>
              </a:lnSpc>
              <a:spcBef>
                <a:spcPts val="0"/>
              </a:spcBef>
              <a:spcAft>
                <a:spcPts val="800"/>
              </a:spcAft>
              <a:buFont typeface="+mj-lt"/>
              <a:buAutoNum type="arabicPeriod"/>
              <a:tabLst>
                <a:tab pos="4572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Lower Speeds in North and West Regions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North and West Regions have lower median speeds for both download and upload. The North Region, in particular, has the lowest download (35.483 Mbps) and upload (10.433 Mbps) speeds. This could be due to a variety of factors like older network infrastructure, geographical challenges, or lower investment in network upgrades in these areas.</a:t>
            </a:r>
          </a:p>
          <a:p>
            <a:pPr marL="342900" marR="0" lvl="0" indent="-342900">
              <a:lnSpc>
                <a:spcPct val="107000"/>
              </a:lnSpc>
              <a:spcBef>
                <a:spcPts val="0"/>
              </a:spcBef>
              <a:spcAft>
                <a:spcPts val="800"/>
              </a:spcAft>
              <a:buFont typeface="+mj-lt"/>
              <a:buAutoNum type="arabicPeriod"/>
              <a:tabLst>
                <a:tab pos="4572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Variability Across the Island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variability in speeds across different regions suggests a disparity in network coverage and quality. This could impact the digital experience of residents and businesses, especially in areas with lower speeds.</a:t>
            </a:r>
          </a:p>
          <a:p>
            <a:pPr marL="342900" marR="0" lvl="0" indent="-342900">
              <a:lnSpc>
                <a:spcPct val="107000"/>
              </a:lnSpc>
              <a:spcBef>
                <a:spcPts val="0"/>
              </a:spcBef>
              <a:spcAft>
                <a:spcPts val="800"/>
              </a:spcAft>
              <a:buFont typeface="+mj-lt"/>
              <a:buAutoNum type="arabicPeriod"/>
              <a:tabLst>
                <a:tab pos="4572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Implications for Telecom Strategy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telecom providers and policymakers, these insights could guide infrastructure investments, network upgrades, and targeted initiatives to ensure more uniform network quality across Singapore.</a:t>
            </a:r>
          </a:p>
          <a:p>
            <a:pPr marL="342900" marR="0" lvl="0" indent="-342900">
              <a:lnSpc>
                <a:spcPct val="107000"/>
              </a:lnSpc>
              <a:spcBef>
                <a:spcPts val="0"/>
              </a:spcBef>
              <a:spcAft>
                <a:spcPts val="800"/>
              </a:spcAft>
              <a:buFont typeface="+mj-lt"/>
              <a:buAutoNum type="arabicPeriod"/>
              <a:tabLst>
                <a:tab pos="4572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Potential for Further Analysis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Correlating these speeds with population density, commercial activity, and user behavior data could provide deeper insights into network usage patterns and help in more effective network planning and optimization.</a:t>
            </a:r>
          </a:p>
          <a:p>
            <a:pPr marL="342900" marR="0" lvl="0" indent="-342900">
              <a:lnSpc>
                <a:spcPct val="107000"/>
              </a:lnSpc>
              <a:spcBef>
                <a:spcPts val="0"/>
              </a:spcBef>
              <a:spcAft>
                <a:spcPts val="800"/>
              </a:spcAft>
              <a:buFont typeface="+mj-lt"/>
              <a:buAutoNum type="arabicPeriod"/>
              <a:tabLst>
                <a:tab pos="457200" algn="l"/>
              </a:tabLs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Impact on Users and Businesses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Regions with higher speeds might offer a more favorable environment for businesses that rely heavily on fast internet, like tech companies, while users in regions with lower speeds might experience limitations in activities like streaming, gaming, or using cloud-based services.</a:t>
            </a: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79394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800"/>
              </a:spcAft>
              <a:buClr>
                <a:srgbClr val="000000"/>
              </a:buClr>
              <a:buSzPts val="1100"/>
              <a:buFont typeface="+mj-lt"/>
              <a:buNone/>
              <a:tabLst>
                <a:tab pos="457200" algn="l"/>
              </a:tabLst>
              <a:defRPr/>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
                <a:srgbClr val="000000"/>
              </a:buClr>
              <a:buSzPts val="1100"/>
              <a:buFont typeface="+mj-lt"/>
              <a:buNone/>
              <a:tabLst>
                <a:tab pos="457200" algn="l"/>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visualizations of the median download speeds, upload speeds, and latency for the top 10 smartphone models among domestic Android users in Singapore provide several valuable insights:</a:t>
            </a:r>
          </a:p>
          <a:p>
            <a:pPr marL="0" marR="0" lvl="0" indent="0">
              <a:lnSpc>
                <a:spcPct val="107000"/>
              </a:lnSpc>
              <a:spcBef>
                <a:spcPts val="0"/>
              </a:spcBef>
              <a:spcAft>
                <a:spcPts val="800"/>
              </a:spcAft>
              <a:buFont typeface="+mj-lt"/>
              <a:buNone/>
              <a:tabLst>
                <a:tab pos="457200" algn="l"/>
              </a:tabLst>
            </a:pPr>
            <a:endParaRPr lang="en-US" sz="18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endParaRPr lang="en-US" sz="18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endParaRPr lang="en-US" sz="18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Download Speed Variability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models show a wide range of median download speeds, with some models like the SM-G960F reaching as high as 235.5 Mbps. This indicates that certain models are capable of achieving significantly higher download speeds, possibly due to better hardware compatibility with network technologies or more advanced features.</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Upload Speed Trends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Similar to download speeds, there's variability in upload speeds among models. The SM-G960F again stands out with a high upload speed of 48.4 Mbps. The variation in upload speeds can be attributed to different hardware capabilities and how well these devices can handle data upload tasks.</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High-Performance Models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Models like the SM-G960F and CPH2025 exhibit both high download and upload speeds, indicating that they are likely equipped with advanced technology that optimizes network usage.</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Implications for Network Planning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These insights are crucial for network operators and planners. Understanding which models are widely used and their respective network performance can help in optimizing the network to cater to the most common devices. This ensures a better overall user experience and can guide decisions regarding network upgrades and capacity planning.</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Device Optimization</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device manufacturers and application developers, this data can be used to optimize their products and services for the most commonly used models to ensure better performance and user satisfaction.</a:t>
            </a:r>
          </a:p>
          <a:p>
            <a:pPr marL="342900" marR="0" lvl="0" indent="-342900">
              <a:lnSpc>
                <a:spcPct val="107000"/>
              </a:lnSpc>
              <a:spcBef>
                <a:spcPts val="0"/>
              </a:spcBef>
              <a:spcAft>
                <a:spcPts val="800"/>
              </a:spcAft>
              <a:buFont typeface="+mj-lt"/>
              <a:buAutoNum type="arabicPeriod"/>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Marketing and Sales Strategies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 popularity and performance of certain models can guide marketing and sales strategies, particularly in bundling offers or promoting specific models that align well with the network's capabilities.</a:t>
            </a:r>
          </a:p>
          <a:p>
            <a:endParaRPr lang="en-US" dirty="0"/>
          </a:p>
        </p:txBody>
      </p:sp>
    </p:spTree>
    <p:extLst>
      <p:ext uri="{BB962C8B-B14F-4D97-AF65-F5344CB8AC3E}">
        <p14:creationId xmlns:p14="http://schemas.microsoft.com/office/powerpoint/2010/main" val="369771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15875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visualization effectively highlights the frequency of network tests conducted in Singapore with international SIM cards. It provides a clear perspective on the international connectivity within Singapore, showcasing the diversity of roaming networks used. This information can be crucial for understanding global roaming trends and network performance for users from different countries while they are in Singapore.</a:t>
            </a:r>
            <a:endParaRPr lang="en-US" dirty="0"/>
          </a:p>
        </p:txBody>
      </p:sp>
    </p:spTree>
    <p:extLst>
      <p:ext uri="{BB962C8B-B14F-4D97-AF65-F5344CB8AC3E}">
        <p14:creationId xmlns:p14="http://schemas.microsoft.com/office/powerpoint/2010/main" val="41507128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35AFA-7A39-C702-B49C-5F2B00A9E45E}"/>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0347F047-8A83-355C-68A2-903735FE368D}"/>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FB0AB850-274F-CED1-7DE8-06AA337E7029}"/>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5" name="Footer Placeholder 4">
            <a:extLst>
              <a:ext uri="{FF2B5EF4-FFF2-40B4-BE49-F238E27FC236}">
                <a16:creationId xmlns:a16="http://schemas.microsoft.com/office/drawing/2014/main" id="{621BD68C-2736-4BF5-650E-2ACA56B8D3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7ABBDE-A166-7B47-78A4-25F91567D0A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420083899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AA8FD-2B42-1F60-B67F-A3C5A6B22A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46EEE7-D758-C3D2-1AB3-4B067DBB5E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A040B4-88D7-A842-8325-A146A7501300}"/>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5" name="Footer Placeholder 4">
            <a:extLst>
              <a:ext uri="{FF2B5EF4-FFF2-40B4-BE49-F238E27FC236}">
                <a16:creationId xmlns:a16="http://schemas.microsoft.com/office/drawing/2014/main" id="{685D6922-EB68-805B-488C-1162DB459C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72C5FA-9B31-42D4-E378-79CA13DEEDD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81000684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2C76DE-58CE-A303-1D10-6A7FC65E29EB}"/>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FE6297-E62C-331B-2B1F-C9191C52391B}"/>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16C449-8472-3C8F-72F4-6E265B02077B}"/>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5" name="Footer Placeholder 4">
            <a:extLst>
              <a:ext uri="{FF2B5EF4-FFF2-40B4-BE49-F238E27FC236}">
                <a16:creationId xmlns:a16="http://schemas.microsoft.com/office/drawing/2014/main" id="{3EF88565-9A07-25F5-25AC-3BDB93E126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CE167-893F-6965-E85C-1EFCFD0C6E7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145747720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1029150" y="1563750"/>
            <a:ext cx="5715000" cy="2016000"/>
          </a:xfrm>
          <a:prstGeom prst="rect">
            <a:avLst/>
          </a:prstGeom>
        </p:spPr>
        <p:txBody>
          <a:bodyPr spcFirstLastPara="1" wrap="square" lIns="91425" tIns="91425" rIns="91425" bIns="91425" anchor="ctr" anchorCtr="0">
            <a:normAutofit/>
          </a:bodyPr>
          <a:lstStyle>
            <a:lvl1pPr lvl="0">
              <a:spcBef>
                <a:spcPts val="0"/>
              </a:spcBef>
              <a:spcAft>
                <a:spcPts val="0"/>
              </a:spcAft>
              <a:buSzPts val="4000"/>
              <a:buFont typeface="Hanken Grotesk"/>
              <a:buNone/>
              <a:defRPr sz="4000" b="1">
                <a:latin typeface="Hanken Grotesk"/>
                <a:ea typeface="Hanken Grotesk"/>
                <a:cs typeface="Hanken Grotesk"/>
                <a:sym typeface="Hanken Grotesk"/>
              </a:defRPr>
            </a:lvl1pPr>
            <a:lvl2pPr lvl="1" algn="ctr">
              <a:spcBef>
                <a:spcPts val="0"/>
              </a:spcBef>
              <a:spcAft>
                <a:spcPts val="0"/>
              </a:spcAft>
              <a:buSzPts val="4000"/>
              <a:buFont typeface="Hanken Grotesk"/>
              <a:buNone/>
              <a:defRPr sz="4000" b="1">
                <a:latin typeface="Hanken Grotesk"/>
                <a:ea typeface="Hanken Grotesk"/>
                <a:cs typeface="Hanken Grotesk"/>
                <a:sym typeface="Hanken Grotesk"/>
              </a:defRPr>
            </a:lvl2pPr>
            <a:lvl3pPr lvl="2" algn="ctr">
              <a:spcBef>
                <a:spcPts val="0"/>
              </a:spcBef>
              <a:spcAft>
                <a:spcPts val="0"/>
              </a:spcAft>
              <a:buSzPts val="4000"/>
              <a:buFont typeface="Hanken Grotesk"/>
              <a:buNone/>
              <a:defRPr sz="4000" b="1">
                <a:latin typeface="Hanken Grotesk"/>
                <a:ea typeface="Hanken Grotesk"/>
                <a:cs typeface="Hanken Grotesk"/>
                <a:sym typeface="Hanken Grotesk"/>
              </a:defRPr>
            </a:lvl3pPr>
            <a:lvl4pPr lvl="3" algn="ctr">
              <a:spcBef>
                <a:spcPts val="0"/>
              </a:spcBef>
              <a:spcAft>
                <a:spcPts val="0"/>
              </a:spcAft>
              <a:buSzPts val="4000"/>
              <a:buFont typeface="Hanken Grotesk"/>
              <a:buNone/>
              <a:defRPr sz="4000" b="1">
                <a:latin typeface="Hanken Grotesk"/>
                <a:ea typeface="Hanken Grotesk"/>
                <a:cs typeface="Hanken Grotesk"/>
                <a:sym typeface="Hanken Grotesk"/>
              </a:defRPr>
            </a:lvl4pPr>
            <a:lvl5pPr lvl="4" algn="ctr">
              <a:spcBef>
                <a:spcPts val="0"/>
              </a:spcBef>
              <a:spcAft>
                <a:spcPts val="0"/>
              </a:spcAft>
              <a:buSzPts val="4000"/>
              <a:buFont typeface="Hanken Grotesk"/>
              <a:buNone/>
              <a:defRPr sz="4000" b="1">
                <a:latin typeface="Hanken Grotesk"/>
                <a:ea typeface="Hanken Grotesk"/>
                <a:cs typeface="Hanken Grotesk"/>
                <a:sym typeface="Hanken Grotesk"/>
              </a:defRPr>
            </a:lvl5pPr>
            <a:lvl6pPr lvl="5" algn="ctr">
              <a:spcBef>
                <a:spcPts val="0"/>
              </a:spcBef>
              <a:spcAft>
                <a:spcPts val="0"/>
              </a:spcAft>
              <a:buSzPts val="4000"/>
              <a:buFont typeface="Hanken Grotesk"/>
              <a:buNone/>
              <a:defRPr sz="4000" b="1">
                <a:latin typeface="Hanken Grotesk"/>
                <a:ea typeface="Hanken Grotesk"/>
                <a:cs typeface="Hanken Grotesk"/>
                <a:sym typeface="Hanken Grotesk"/>
              </a:defRPr>
            </a:lvl6pPr>
            <a:lvl7pPr lvl="6" algn="ctr">
              <a:spcBef>
                <a:spcPts val="0"/>
              </a:spcBef>
              <a:spcAft>
                <a:spcPts val="0"/>
              </a:spcAft>
              <a:buSzPts val="4000"/>
              <a:buFont typeface="Hanken Grotesk"/>
              <a:buNone/>
              <a:defRPr sz="4000" b="1">
                <a:latin typeface="Hanken Grotesk"/>
                <a:ea typeface="Hanken Grotesk"/>
                <a:cs typeface="Hanken Grotesk"/>
                <a:sym typeface="Hanken Grotesk"/>
              </a:defRPr>
            </a:lvl7pPr>
            <a:lvl8pPr lvl="7" algn="ctr">
              <a:spcBef>
                <a:spcPts val="0"/>
              </a:spcBef>
              <a:spcAft>
                <a:spcPts val="0"/>
              </a:spcAft>
              <a:buSzPts val="4000"/>
              <a:buFont typeface="Hanken Grotesk"/>
              <a:buNone/>
              <a:defRPr sz="4000" b="1">
                <a:latin typeface="Hanken Grotesk"/>
                <a:ea typeface="Hanken Grotesk"/>
                <a:cs typeface="Hanken Grotesk"/>
                <a:sym typeface="Hanken Grotesk"/>
              </a:defRPr>
            </a:lvl8pPr>
            <a:lvl9pPr lvl="8" algn="ctr">
              <a:spcBef>
                <a:spcPts val="0"/>
              </a:spcBef>
              <a:spcAft>
                <a:spcPts val="0"/>
              </a:spcAft>
              <a:buSzPts val="4000"/>
              <a:buFont typeface="Hanken Grotesk"/>
              <a:buNone/>
              <a:defRPr sz="4000" b="1">
                <a:latin typeface="Hanken Grotesk"/>
                <a:ea typeface="Hanken Grotesk"/>
                <a:cs typeface="Hanken Grotesk"/>
                <a:sym typeface="Hanken Grotesk"/>
              </a:defRPr>
            </a:lvl9pPr>
          </a:lstStyle>
          <a:p>
            <a:endParaRPr/>
          </a:p>
        </p:txBody>
      </p:sp>
      <p:sp>
        <p:nvSpPr>
          <p:cNvPr id="56" name="Google Shape;5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extLst>
      <p:ext uri="{BB962C8B-B14F-4D97-AF65-F5344CB8AC3E}">
        <p14:creationId xmlns:p14="http://schemas.microsoft.com/office/powerpoint/2010/main" val="1756082900"/>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1">
  <p:cSld name="Custom Layout 1">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
        <p:nvSpPr>
          <p:cNvPr id="59" name="Google Shape;59;p15"/>
          <p:cNvSpPr txBox="1">
            <a:spLocks noGrp="1"/>
          </p:cNvSpPr>
          <p:nvPr>
            <p:ph type="body" idx="1"/>
          </p:nvPr>
        </p:nvSpPr>
        <p:spPr>
          <a:xfrm>
            <a:off x="457200" y="1140000"/>
            <a:ext cx="4114800" cy="342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30200">
              <a:spcBef>
                <a:spcPts val="1000"/>
              </a:spcBef>
              <a:spcAft>
                <a:spcPts val="0"/>
              </a:spcAft>
              <a:buClr>
                <a:schemeClr val="dk1"/>
              </a:buClr>
              <a:buSzPts val="1600"/>
              <a:buChar char="○"/>
              <a:defRPr sz="1600">
                <a:solidFill>
                  <a:schemeClr val="dk1"/>
                </a:solidFill>
              </a:defRPr>
            </a:lvl2pPr>
            <a:lvl3pPr marL="1371600" lvl="2" indent="-330200">
              <a:spcBef>
                <a:spcPts val="1000"/>
              </a:spcBef>
              <a:spcAft>
                <a:spcPts val="0"/>
              </a:spcAft>
              <a:buClr>
                <a:schemeClr val="dk1"/>
              </a:buClr>
              <a:buSzPts val="1600"/>
              <a:buChar char="■"/>
              <a:defRPr sz="1600">
                <a:solidFill>
                  <a:schemeClr val="dk1"/>
                </a:solidFill>
              </a:defRPr>
            </a:lvl3pPr>
            <a:lvl4pPr marL="1828800" lvl="3" indent="-330200">
              <a:spcBef>
                <a:spcPts val="1000"/>
              </a:spcBef>
              <a:spcAft>
                <a:spcPts val="0"/>
              </a:spcAft>
              <a:buClr>
                <a:schemeClr val="dk1"/>
              </a:buClr>
              <a:buSzPts val="1600"/>
              <a:buChar char="●"/>
              <a:defRPr sz="1600">
                <a:solidFill>
                  <a:schemeClr val="dk1"/>
                </a:solidFill>
              </a:defRPr>
            </a:lvl4pPr>
            <a:lvl5pPr marL="2286000" lvl="4" indent="-330200">
              <a:spcBef>
                <a:spcPts val="1000"/>
              </a:spcBef>
              <a:spcAft>
                <a:spcPts val="0"/>
              </a:spcAft>
              <a:buClr>
                <a:schemeClr val="dk1"/>
              </a:buClr>
              <a:buSzPts val="1600"/>
              <a:buChar char="○"/>
              <a:defRPr sz="1600">
                <a:solidFill>
                  <a:schemeClr val="dk1"/>
                </a:solidFill>
              </a:defRPr>
            </a:lvl5pPr>
            <a:lvl6pPr marL="2743200" lvl="5" indent="-330200">
              <a:spcBef>
                <a:spcPts val="1000"/>
              </a:spcBef>
              <a:spcAft>
                <a:spcPts val="0"/>
              </a:spcAft>
              <a:buClr>
                <a:schemeClr val="dk1"/>
              </a:buClr>
              <a:buSzPts val="1600"/>
              <a:buChar char="■"/>
              <a:defRPr sz="1600">
                <a:solidFill>
                  <a:schemeClr val="dk1"/>
                </a:solidFill>
              </a:defRPr>
            </a:lvl6pPr>
            <a:lvl7pPr marL="3200400" lvl="6" indent="-330200">
              <a:spcBef>
                <a:spcPts val="1000"/>
              </a:spcBef>
              <a:spcAft>
                <a:spcPts val="0"/>
              </a:spcAft>
              <a:buClr>
                <a:schemeClr val="dk1"/>
              </a:buClr>
              <a:buSzPts val="1600"/>
              <a:buChar char="●"/>
              <a:defRPr sz="1600">
                <a:solidFill>
                  <a:schemeClr val="dk1"/>
                </a:solidFill>
              </a:defRPr>
            </a:lvl7pPr>
            <a:lvl8pPr marL="3657600" lvl="7" indent="-330200">
              <a:spcBef>
                <a:spcPts val="1000"/>
              </a:spcBef>
              <a:spcAft>
                <a:spcPts val="0"/>
              </a:spcAft>
              <a:buClr>
                <a:schemeClr val="dk1"/>
              </a:buClr>
              <a:buSzPts val="1600"/>
              <a:buChar char="○"/>
              <a:defRPr sz="1600">
                <a:solidFill>
                  <a:schemeClr val="dk1"/>
                </a:solidFill>
              </a:defRPr>
            </a:lvl8pPr>
            <a:lvl9pPr marL="4114800" lvl="8" indent="-330200">
              <a:spcBef>
                <a:spcPts val="1000"/>
              </a:spcBef>
              <a:spcAft>
                <a:spcPts val="1000"/>
              </a:spcAft>
              <a:buClr>
                <a:schemeClr val="dk1"/>
              </a:buClr>
              <a:buSzPts val="1600"/>
              <a:buChar char="■"/>
              <a:defRPr sz="1600">
                <a:solidFill>
                  <a:schemeClr val="dk1"/>
                </a:solidFill>
              </a:defRPr>
            </a:lvl9pPr>
          </a:lstStyle>
          <a:p>
            <a:endParaRPr/>
          </a:p>
        </p:txBody>
      </p:sp>
    </p:spTree>
    <p:extLst>
      <p:ext uri="{BB962C8B-B14F-4D97-AF65-F5344CB8AC3E}">
        <p14:creationId xmlns:p14="http://schemas.microsoft.com/office/powerpoint/2010/main" val="11029859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2 1">
  <p:cSld name="Custom Layout 2 1">
    <p:spTree>
      <p:nvGrpSpPr>
        <p:cNvPr id="1" name="Shape 180"/>
        <p:cNvGrpSpPr/>
        <p:nvPr/>
      </p:nvGrpSpPr>
      <p:grpSpPr>
        <a:xfrm>
          <a:off x="0" y="0"/>
          <a:ext cx="0" cy="0"/>
          <a:chOff x="0" y="0"/>
          <a:chExt cx="0" cy="0"/>
        </a:xfrm>
      </p:grpSpPr>
      <p:sp>
        <p:nvSpPr>
          <p:cNvPr id="181" name="Google Shape;181;p31"/>
          <p:cNvSpPr txBox="1">
            <a:spLocks noGrp="1"/>
          </p:cNvSpPr>
          <p:nvPr>
            <p:ph type="title"/>
          </p:nvPr>
        </p:nvSpPr>
        <p:spPr>
          <a:xfrm>
            <a:off x="457200" y="446225"/>
            <a:ext cx="8229600" cy="572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2" name="Google Shape;182;p31"/>
          <p:cNvSpPr txBox="1">
            <a:spLocks noGrp="1"/>
          </p:cNvSpPr>
          <p:nvPr>
            <p:ph type="body" idx="1"/>
          </p:nvPr>
        </p:nvSpPr>
        <p:spPr>
          <a:xfrm>
            <a:off x="457200" y="1834900"/>
            <a:ext cx="3776100" cy="2734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Clr>
                <a:schemeClr val="accent1"/>
              </a:buClr>
              <a:buSzPts val="1400"/>
              <a:buChar char="•"/>
              <a:defRPr sz="1400">
                <a:solidFill>
                  <a:schemeClr val="dk1"/>
                </a:solidFill>
              </a:defRPr>
            </a:lvl1pPr>
            <a:lvl2pPr marL="914400" lvl="1" indent="-304800">
              <a:spcBef>
                <a:spcPts val="1000"/>
              </a:spcBef>
              <a:spcAft>
                <a:spcPts val="0"/>
              </a:spcAft>
              <a:buClr>
                <a:schemeClr val="accent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183" name="Google Shape;183;p31"/>
          <p:cNvSpPr txBox="1">
            <a:spLocks noGrp="1"/>
          </p:cNvSpPr>
          <p:nvPr>
            <p:ph type="body" idx="2"/>
          </p:nvPr>
        </p:nvSpPr>
        <p:spPr>
          <a:xfrm>
            <a:off x="4800400" y="1834900"/>
            <a:ext cx="3776100" cy="2734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Clr>
                <a:schemeClr val="accent1"/>
              </a:buClr>
              <a:buSzPts val="1400"/>
              <a:buChar char="•"/>
              <a:defRPr sz="1400">
                <a:solidFill>
                  <a:schemeClr val="dk1"/>
                </a:solidFill>
              </a:defRPr>
            </a:lvl1pPr>
            <a:lvl2pPr marL="914400" lvl="1" indent="-304800">
              <a:spcBef>
                <a:spcPts val="1000"/>
              </a:spcBef>
              <a:spcAft>
                <a:spcPts val="0"/>
              </a:spcAft>
              <a:buClr>
                <a:schemeClr val="accent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184" name="Google Shape;184;p31"/>
          <p:cNvSpPr txBox="1">
            <a:spLocks noGrp="1"/>
          </p:cNvSpPr>
          <p:nvPr>
            <p:ph type="subTitle" idx="3"/>
          </p:nvPr>
        </p:nvSpPr>
        <p:spPr>
          <a:xfrm>
            <a:off x="457200" y="1164900"/>
            <a:ext cx="3776100" cy="5727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a:endParaRPr/>
          </a:p>
        </p:txBody>
      </p:sp>
      <p:sp>
        <p:nvSpPr>
          <p:cNvPr id="185" name="Google Shape;185;p31"/>
          <p:cNvSpPr txBox="1">
            <a:spLocks noGrp="1"/>
          </p:cNvSpPr>
          <p:nvPr>
            <p:ph type="subTitle" idx="4"/>
          </p:nvPr>
        </p:nvSpPr>
        <p:spPr>
          <a:xfrm>
            <a:off x="4800400" y="1164900"/>
            <a:ext cx="3776100" cy="5727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a:endParaRPr/>
          </a:p>
        </p:txBody>
      </p:sp>
    </p:spTree>
    <p:extLst>
      <p:ext uri="{BB962C8B-B14F-4D97-AF65-F5344CB8AC3E}">
        <p14:creationId xmlns:p14="http://schemas.microsoft.com/office/powerpoint/2010/main" val="1470931588"/>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bullet-1 1">
  <p:cSld name="3-bullet-1 1">
    <p:spTree>
      <p:nvGrpSpPr>
        <p:cNvPr id="1" name="Shape 71"/>
        <p:cNvGrpSpPr/>
        <p:nvPr/>
      </p:nvGrpSpPr>
      <p:grpSpPr>
        <a:xfrm>
          <a:off x="0" y="0"/>
          <a:ext cx="0" cy="0"/>
          <a:chOff x="0" y="0"/>
          <a:chExt cx="0" cy="0"/>
        </a:xfrm>
      </p:grpSpPr>
      <p:sp>
        <p:nvSpPr>
          <p:cNvPr id="72" name="Google Shape;72;p19"/>
          <p:cNvSpPr txBox="1">
            <a:spLocks noGrp="1"/>
          </p:cNvSpPr>
          <p:nvPr>
            <p:ph type="body" idx="1"/>
          </p:nvPr>
        </p:nvSpPr>
        <p:spPr>
          <a:xfrm>
            <a:off x="457200" y="2361293"/>
            <a:ext cx="6862500" cy="986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Clr>
                <a:schemeClr val="dk1"/>
              </a:buClr>
              <a:buSzPts val="1400"/>
              <a:buChar char="•"/>
              <a:defRPr sz="1400">
                <a:solidFill>
                  <a:schemeClr val="dk1"/>
                </a:solidFill>
              </a:defRPr>
            </a:lvl1pPr>
            <a:lvl2pPr marL="914400" lvl="1" indent="-317500">
              <a:spcBef>
                <a:spcPts val="1000"/>
              </a:spcBef>
              <a:spcAft>
                <a:spcPts val="0"/>
              </a:spcAft>
              <a:buClr>
                <a:schemeClr val="dk1"/>
              </a:buClr>
              <a:buSzPts val="1400"/>
              <a:buChar char="○"/>
              <a:defRPr>
                <a:solidFill>
                  <a:schemeClr val="dk1"/>
                </a:solidFill>
              </a:defRPr>
            </a:lvl2pPr>
            <a:lvl3pPr marL="1371600" lvl="2" indent="-317500">
              <a:spcBef>
                <a:spcPts val="1000"/>
              </a:spcBef>
              <a:spcAft>
                <a:spcPts val="0"/>
              </a:spcAft>
              <a:buClr>
                <a:schemeClr val="dk1"/>
              </a:buClr>
              <a:buSzPts val="1400"/>
              <a:buChar char="■"/>
              <a:defRPr>
                <a:solidFill>
                  <a:schemeClr val="dk1"/>
                </a:solidFill>
              </a:defRPr>
            </a:lvl3pPr>
            <a:lvl4pPr marL="1828800" lvl="3" indent="-317500">
              <a:spcBef>
                <a:spcPts val="1000"/>
              </a:spcBef>
              <a:spcAft>
                <a:spcPts val="0"/>
              </a:spcAft>
              <a:buClr>
                <a:schemeClr val="dk1"/>
              </a:buClr>
              <a:buSzPts val="1400"/>
              <a:buChar char="●"/>
              <a:defRPr>
                <a:solidFill>
                  <a:schemeClr val="dk1"/>
                </a:solidFill>
              </a:defRPr>
            </a:lvl4pPr>
            <a:lvl5pPr marL="2286000" lvl="4" indent="-317500">
              <a:spcBef>
                <a:spcPts val="1000"/>
              </a:spcBef>
              <a:spcAft>
                <a:spcPts val="0"/>
              </a:spcAft>
              <a:buClr>
                <a:schemeClr val="dk1"/>
              </a:buClr>
              <a:buSzPts val="1400"/>
              <a:buChar char="○"/>
              <a:defRPr>
                <a:solidFill>
                  <a:schemeClr val="dk1"/>
                </a:solidFill>
              </a:defRPr>
            </a:lvl5pPr>
            <a:lvl6pPr marL="2743200" lvl="5" indent="-317500">
              <a:spcBef>
                <a:spcPts val="1000"/>
              </a:spcBef>
              <a:spcAft>
                <a:spcPts val="0"/>
              </a:spcAft>
              <a:buClr>
                <a:schemeClr val="dk1"/>
              </a:buClr>
              <a:buSzPts val="1400"/>
              <a:buChar char="■"/>
              <a:defRPr>
                <a:solidFill>
                  <a:schemeClr val="dk1"/>
                </a:solidFill>
              </a:defRPr>
            </a:lvl6pPr>
            <a:lvl7pPr marL="3200400" lvl="6" indent="-317500">
              <a:spcBef>
                <a:spcPts val="1000"/>
              </a:spcBef>
              <a:spcAft>
                <a:spcPts val="0"/>
              </a:spcAft>
              <a:buClr>
                <a:schemeClr val="dk1"/>
              </a:buClr>
              <a:buSzPts val="1400"/>
              <a:buChar char="●"/>
              <a:defRPr>
                <a:solidFill>
                  <a:schemeClr val="dk1"/>
                </a:solidFill>
              </a:defRPr>
            </a:lvl7pPr>
            <a:lvl8pPr marL="3657600" lvl="7" indent="-317500">
              <a:spcBef>
                <a:spcPts val="1000"/>
              </a:spcBef>
              <a:spcAft>
                <a:spcPts val="0"/>
              </a:spcAft>
              <a:buClr>
                <a:schemeClr val="dk1"/>
              </a:buClr>
              <a:buSzPts val="1400"/>
              <a:buChar char="○"/>
              <a:defRPr>
                <a:solidFill>
                  <a:schemeClr val="dk1"/>
                </a:solidFill>
              </a:defRPr>
            </a:lvl8pPr>
            <a:lvl9pPr marL="4114800" lvl="8" indent="-317500">
              <a:spcBef>
                <a:spcPts val="1000"/>
              </a:spcBef>
              <a:spcAft>
                <a:spcPts val="1000"/>
              </a:spcAft>
              <a:buClr>
                <a:schemeClr val="dk1"/>
              </a:buClr>
              <a:buSzPts val="1400"/>
              <a:buChar char="■"/>
              <a:defRPr>
                <a:solidFill>
                  <a:schemeClr val="dk1"/>
                </a:solidFill>
              </a:defRPr>
            </a:lvl9pPr>
          </a:lstStyle>
          <a:p>
            <a:endParaRPr/>
          </a:p>
        </p:txBody>
      </p:sp>
      <p:sp>
        <p:nvSpPr>
          <p:cNvPr id="73" name="Google Shape;73;p19"/>
          <p:cNvSpPr txBox="1">
            <a:spLocks noGrp="1"/>
          </p:cNvSpPr>
          <p:nvPr>
            <p:ph type="body" idx="2"/>
          </p:nvPr>
        </p:nvSpPr>
        <p:spPr>
          <a:xfrm>
            <a:off x="457200" y="3582599"/>
            <a:ext cx="6862500" cy="986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Clr>
                <a:schemeClr val="dk1"/>
              </a:buClr>
              <a:buSzPts val="1400"/>
              <a:buChar char="•"/>
              <a:defRPr sz="1400">
                <a:solidFill>
                  <a:schemeClr val="dk1"/>
                </a:solidFill>
              </a:defRPr>
            </a:lvl1pPr>
            <a:lvl2pPr marL="914400" lvl="1" indent="-317500">
              <a:spcBef>
                <a:spcPts val="1000"/>
              </a:spcBef>
              <a:spcAft>
                <a:spcPts val="0"/>
              </a:spcAft>
              <a:buClr>
                <a:schemeClr val="dk1"/>
              </a:buClr>
              <a:buSzPts val="1400"/>
              <a:buChar char="○"/>
              <a:defRPr>
                <a:solidFill>
                  <a:schemeClr val="dk1"/>
                </a:solidFill>
              </a:defRPr>
            </a:lvl2pPr>
            <a:lvl3pPr marL="1371600" lvl="2" indent="-317500">
              <a:spcBef>
                <a:spcPts val="1000"/>
              </a:spcBef>
              <a:spcAft>
                <a:spcPts val="0"/>
              </a:spcAft>
              <a:buClr>
                <a:schemeClr val="dk1"/>
              </a:buClr>
              <a:buSzPts val="1400"/>
              <a:buChar char="■"/>
              <a:defRPr>
                <a:solidFill>
                  <a:schemeClr val="dk1"/>
                </a:solidFill>
              </a:defRPr>
            </a:lvl3pPr>
            <a:lvl4pPr marL="1828800" lvl="3" indent="-317500">
              <a:spcBef>
                <a:spcPts val="1000"/>
              </a:spcBef>
              <a:spcAft>
                <a:spcPts val="0"/>
              </a:spcAft>
              <a:buClr>
                <a:schemeClr val="dk1"/>
              </a:buClr>
              <a:buSzPts val="1400"/>
              <a:buChar char="●"/>
              <a:defRPr>
                <a:solidFill>
                  <a:schemeClr val="dk1"/>
                </a:solidFill>
              </a:defRPr>
            </a:lvl4pPr>
            <a:lvl5pPr marL="2286000" lvl="4" indent="-317500">
              <a:spcBef>
                <a:spcPts val="1000"/>
              </a:spcBef>
              <a:spcAft>
                <a:spcPts val="0"/>
              </a:spcAft>
              <a:buClr>
                <a:schemeClr val="dk1"/>
              </a:buClr>
              <a:buSzPts val="1400"/>
              <a:buChar char="○"/>
              <a:defRPr>
                <a:solidFill>
                  <a:schemeClr val="dk1"/>
                </a:solidFill>
              </a:defRPr>
            </a:lvl5pPr>
            <a:lvl6pPr marL="2743200" lvl="5" indent="-317500">
              <a:spcBef>
                <a:spcPts val="1000"/>
              </a:spcBef>
              <a:spcAft>
                <a:spcPts val="0"/>
              </a:spcAft>
              <a:buClr>
                <a:schemeClr val="dk1"/>
              </a:buClr>
              <a:buSzPts val="1400"/>
              <a:buChar char="■"/>
              <a:defRPr>
                <a:solidFill>
                  <a:schemeClr val="dk1"/>
                </a:solidFill>
              </a:defRPr>
            </a:lvl6pPr>
            <a:lvl7pPr marL="3200400" lvl="6" indent="-317500">
              <a:spcBef>
                <a:spcPts val="1000"/>
              </a:spcBef>
              <a:spcAft>
                <a:spcPts val="0"/>
              </a:spcAft>
              <a:buClr>
                <a:schemeClr val="dk1"/>
              </a:buClr>
              <a:buSzPts val="1400"/>
              <a:buChar char="●"/>
              <a:defRPr>
                <a:solidFill>
                  <a:schemeClr val="dk1"/>
                </a:solidFill>
              </a:defRPr>
            </a:lvl7pPr>
            <a:lvl8pPr marL="3657600" lvl="7" indent="-317500">
              <a:spcBef>
                <a:spcPts val="1000"/>
              </a:spcBef>
              <a:spcAft>
                <a:spcPts val="0"/>
              </a:spcAft>
              <a:buClr>
                <a:schemeClr val="dk1"/>
              </a:buClr>
              <a:buSzPts val="1400"/>
              <a:buChar char="○"/>
              <a:defRPr>
                <a:solidFill>
                  <a:schemeClr val="dk1"/>
                </a:solidFill>
              </a:defRPr>
            </a:lvl8pPr>
            <a:lvl9pPr marL="4114800" lvl="8" indent="-317500">
              <a:spcBef>
                <a:spcPts val="1000"/>
              </a:spcBef>
              <a:spcAft>
                <a:spcPts val="1000"/>
              </a:spcAft>
              <a:buClr>
                <a:schemeClr val="dk1"/>
              </a:buClr>
              <a:buSzPts val="1400"/>
              <a:buChar char="■"/>
              <a:defRPr>
                <a:solidFill>
                  <a:schemeClr val="dk1"/>
                </a:solidFill>
              </a:defRPr>
            </a:lvl9pPr>
          </a:lstStyle>
          <a:p>
            <a:endParaRPr/>
          </a:p>
        </p:txBody>
      </p:sp>
      <p:sp>
        <p:nvSpPr>
          <p:cNvPr id="74" name="Google Shape;74;p19"/>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
        <p:nvSpPr>
          <p:cNvPr id="75" name="Google Shape;75;p19"/>
          <p:cNvSpPr txBox="1">
            <a:spLocks noGrp="1"/>
          </p:cNvSpPr>
          <p:nvPr>
            <p:ph type="body" idx="3"/>
          </p:nvPr>
        </p:nvSpPr>
        <p:spPr>
          <a:xfrm>
            <a:off x="457200" y="1140000"/>
            <a:ext cx="6862500" cy="986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Clr>
                <a:schemeClr val="dk1"/>
              </a:buClr>
              <a:buSzPts val="1400"/>
              <a:buChar char="•"/>
              <a:defRPr sz="1400">
                <a:solidFill>
                  <a:schemeClr val="dk1"/>
                </a:solidFill>
              </a:defRPr>
            </a:lvl1pPr>
            <a:lvl2pPr marL="914400" lvl="1" indent="-317500">
              <a:spcBef>
                <a:spcPts val="1000"/>
              </a:spcBef>
              <a:spcAft>
                <a:spcPts val="0"/>
              </a:spcAft>
              <a:buClr>
                <a:schemeClr val="dk1"/>
              </a:buClr>
              <a:buSzPts val="1400"/>
              <a:buChar char="○"/>
              <a:defRPr>
                <a:solidFill>
                  <a:schemeClr val="dk1"/>
                </a:solidFill>
              </a:defRPr>
            </a:lvl2pPr>
            <a:lvl3pPr marL="1371600" lvl="2" indent="-317500">
              <a:spcBef>
                <a:spcPts val="1000"/>
              </a:spcBef>
              <a:spcAft>
                <a:spcPts val="0"/>
              </a:spcAft>
              <a:buClr>
                <a:schemeClr val="dk1"/>
              </a:buClr>
              <a:buSzPts val="1400"/>
              <a:buChar char="■"/>
              <a:defRPr>
                <a:solidFill>
                  <a:schemeClr val="dk1"/>
                </a:solidFill>
              </a:defRPr>
            </a:lvl3pPr>
            <a:lvl4pPr marL="1828800" lvl="3" indent="-317500">
              <a:spcBef>
                <a:spcPts val="1000"/>
              </a:spcBef>
              <a:spcAft>
                <a:spcPts val="0"/>
              </a:spcAft>
              <a:buClr>
                <a:schemeClr val="dk1"/>
              </a:buClr>
              <a:buSzPts val="1400"/>
              <a:buChar char="●"/>
              <a:defRPr>
                <a:solidFill>
                  <a:schemeClr val="dk1"/>
                </a:solidFill>
              </a:defRPr>
            </a:lvl4pPr>
            <a:lvl5pPr marL="2286000" lvl="4" indent="-317500">
              <a:spcBef>
                <a:spcPts val="1000"/>
              </a:spcBef>
              <a:spcAft>
                <a:spcPts val="0"/>
              </a:spcAft>
              <a:buClr>
                <a:schemeClr val="dk1"/>
              </a:buClr>
              <a:buSzPts val="1400"/>
              <a:buChar char="○"/>
              <a:defRPr>
                <a:solidFill>
                  <a:schemeClr val="dk1"/>
                </a:solidFill>
              </a:defRPr>
            </a:lvl5pPr>
            <a:lvl6pPr marL="2743200" lvl="5" indent="-317500">
              <a:spcBef>
                <a:spcPts val="1000"/>
              </a:spcBef>
              <a:spcAft>
                <a:spcPts val="0"/>
              </a:spcAft>
              <a:buClr>
                <a:schemeClr val="dk1"/>
              </a:buClr>
              <a:buSzPts val="1400"/>
              <a:buChar char="■"/>
              <a:defRPr>
                <a:solidFill>
                  <a:schemeClr val="dk1"/>
                </a:solidFill>
              </a:defRPr>
            </a:lvl6pPr>
            <a:lvl7pPr marL="3200400" lvl="6" indent="-317500">
              <a:spcBef>
                <a:spcPts val="1000"/>
              </a:spcBef>
              <a:spcAft>
                <a:spcPts val="0"/>
              </a:spcAft>
              <a:buClr>
                <a:schemeClr val="dk1"/>
              </a:buClr>
              <a:buSzPts val="1400"/>
              <a:buChar char="●"/>
              <a:defRPr>
                <a:solidFill>
                  <a:schemeClr val="dk1"/>
                </a:solidFill>
              </a:defRPr>
            </a:lvl7pPr>
            <a:lvl8pPr marL="3657600" lvl="7" indent="-317500">
              <a:spcBef>
                <a:spcPts val="1000"/>
              </a:spcBef>
              <a:spcAft>
                <a:spcPts val="0"/>
              </a:spcAft>
              <a:buClr>
                <a:schemeClr val="dk1"/>
              </a:buClr>
              <a:buSzPts val="1400"/>
              <a:buChar char="○"/>
              <a:defRPr>
                <a:solidFill>
                  <a:schemeClr val="dk1"/>
                </a:solidFill>
              </a:defRPr>
            </a:lvl8pPr>
            <a:lvl9pPr marL="4114800" lvl="8" indent="-317500">
              <a:spcBef>
                <a:spcPts val="1000"/>
              </a:spcBef>
              <a:spcAft>
                <a:spcPts val="1000"/>
              </a:spcAft>
              <a:buClr>
                <a:schemeClr val="dk1"/>
              </a:buClr>
              <a:buSzPts val="1400"/>
              <a:buChar char="■"/>
              <a:defRPr>
                <a:solidFill>
                  <a:schemeClr val="dk1"/>
                </a:solidFill>
              </a:defRPr>
            </a:lvl9pPr>
          </a:lstStyle>
          <a:p>
            <a:endParaRPr/>
          </a:p>
        </p:txBody>
      </p:sp>
    </p:spTree>
    <p:extLst>
      <p:ext uri="{BB962C8B-B14F-4D97-AF65-F5344CB8AC3E}">
        <p14:creationId xmlns:p14="http://schemas.microsoft.com/office/powerpoint/2010/main" val="35806213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ayout2">
  <p:cSld name="Layout2">
    <p:spTree>
      <p:nvGrpSpPr>
        <p:cNvPr id="1" name="Shape 190"/>
        <p:cNvGrpSpPr/>
        <p:nvPr/>
      </p:nvGrpSpPr>
      <p:grpSpPr>
        <a:xfrm>
          <a:off x="0" y="0"/>
          <a:ext cx="0" cy="0"/>
          <a:chOff x="0" y="0"/>
          <a:chExt cx="0" cy="0"/>
        </a:xfrm>
      </p:grpSpPr>
      <p:sp>
        <p:nvSpPr>
          <p:cNvPr id="191" name="Google Shape;191;p33"/>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2" name="Google Shape;192;p33"/>
          <p:cNvSpPr txBox="1">
            <a:spLocks noGrp="1"/>
          </p:cNvSpPr>
          <p:nvPr>
            <p:ph type="body" idx="1"/>
          </p:nvPr>
        </p:nvSpPr>
        <p:spPr>
          <a:xfrm>
            <a:off x="4812625" y="1368600"/>
            <a:ext cx="3874200" cy="32004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Clr>
                <a:schemeClr val="dk1"/>
              </a:buClr>
              <a:buSzPts val="1400"/>
              <a:buChar char="•"/>
              <a:defRPr sz="14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193" name="Google Shape;193;p33"/>
          <p:cNvSpPr>
            <a:spLocks noGrp="1"/>
          </p:cNvSpPr>
          <p:nvPr>
            <p:ph type="pic" idx="2"/>
          </p:nvPr>
        </p:nvSpPr>
        <p:spPr>
          <a:xfrm>
            <a:off x="609600" y="1371600"/>
            <a:ext cx="3702300" cy="3200400"/>
          </a:xfrm>
          <a:prstGeom prst="rect">
            <a:avLst/>
          </a:pr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09615254"/>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lus Light">
  <p:cSld name="Plus Light">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
        <p:nvSpPr>
          <p:cNvPr id="62" name="Google Shape;62;p16"/>
          <p:cNvSpPr txBox="1">
            <a:spLocks noGrp="1"/>
          </p:cNvSpPr>
          <p:nvPr>
            <p:ph type="subTitle" idx="1"/>
          </p:nvPr>
        </p:nvSpPr>
        <p:spPr>
          <a:xfrm>
            <a:off x="457200" y="1142050"/>
            <a:ext cx="5519400" cy="4416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a:endParaRPr/>
          </a:p>
        </p:txBody>
      </p:sp>
    </p:spTree>
    <p:extLst>
      <p:ext uri="{BB962C8B-B14F-4D97-AF65-F5344CB8AC3E}">
        <p14:creationId xmlns:p14="http://schemas.microsoft.com/office/powerpoint/2010/main" val="12256218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3-bullet-6 1">
  <p:cSld name="3-bullet-6 1">
    <p:spTree>
      <p:nvGrpSpPr>
        <p:cNvPr id="1" name="Shape 412"/>
        <p:cNvGrpSpPr/>
        <p:nvPr/>
      </p:nvGrpSpPr>
      <p:grpSpPr>
        <a:xfrm>
          <a:off x="0" y="0"/>
          <a:ext cx="0" cy="0"/>
          <a:chOff x="0" y="0"/>
          <a:chExt cx="0" cy="0"/>
        </a:xfrm>
      </p:grpSpPr>
      <p:sp>
        <p:nvSpPr>
          <p:cNvPr id="413" name="Google Shape;413;p70"/>
          <p:cNvSpPr txBox="1">
            <a:spLocks noGrp="1"/>
          </p:cNvSpPr>
          <p:nvPr>
            <p:ph type="subTitle" idx="1"/>
          </p:nvPr>
        </p:nvSpPr>
        <p:spPr>
          <a:xfrm>
            <a:off x="3236988" y="1740525"/>
            <a:ext cx="2359800" cy="474600"/>
          </a:xfrm>
          <a:prstGeom prst="rect">
            <a:avLst/>
          </a:prstGeom>
          <a:noFill/>
        </p:spPr>
        <p:txBody>
          <a:bodyPr spcFirstLastPara="1" wrap="square" lIns="91425" tIns="91425" rIns="91425" bIns="91425" anchor="ctr" anchorCtr="0">
            <a:noAutofit/>
          </a:bodyPr>
          <a:lstStyle>
            <a:lvl1pPr lvl="0">
              <a:spcBef>
                <a:spcPts val="0"/>
              </a:spcBef>
              <a:spcAft>
                <a:spcPts val="0"/>
              </a:spcAft>
              <a:buSzPts val="1800"/>
              <a:buNone/>
              <a:defRPr sz="4500">
                <a:solidFill>
                  <a:srgbClr val="B5D6B2"/>
                </a:solidFill>
                <a:latin typeface="Inter Black"/>
                <a:ea typeface="Inter Black"/>
                <a:cs typeface="Inter Black"/>
                <a:sym typeface="Inter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4" name="Google Shape;414;p70"/>
          <p:cNvSpPr txBox="1">
            <a:spLocks noGrp="1"/>
          </p:cNvSpPr>
          <p:nvPr>
            <p:ph type="subTitle" idx="2"/>
          </p:nvPr>
        </p:nvSpPr>
        <p:spPr>
          <a:xfrm>
            <a:off x="6016788" y="1740525"/>
            <a:ext cx="2359800" cy="474600"/>
          </a:xfrm>
          <a:prstGeom prst="rect">
            <a:avLst/>
          </a:prstGeom>
          <a:noFill/>
        </p:spPr>
        <p:txBody>
          <a:bodyPr spcFirstLastPara="1" wrap="square" lIns="91425" tIns="91425" rIns="91425" bIns="91425" anchor="ctr" anchorCtr="0">
            <a:noAutofit/>
          </a:bodyPr>
          <a:lstStyle>
            <a:lvl1pPr lvl="0">
              <a:spcBef>
                <a:spcPts val="0"/>
              </a:spcBef>
              <a:spcAft>
                <a:spcPts val="0"/>
              </a:spcAft>
              <a:buSzPts val="1800"/>
              <a:buNone/>
              <a:defRPr sz="4500">
                <a:solidFill>
                  <a:srgbClr val="B5D6B2"/>
                </a:solidFill>
                <a:latin typeface="Inter Black"/>
                <a:ea typeface="Inter Black"/>
                <a:cs typeface="Inter Black"/>
                <a:sym typeface="Inter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5" name="Google Shape;415;p70"/>
          <p:cNvSpPr txBox="1">
            <a:spLocks noGrp="1"/>
          </p:cNvSpPr>
          <p:nvPr>
            <p:ph type="subTitle" idx="3"/>
          </p:nvPr>
        </p:nvSpPr>
        <p:spPr>
          <a:xfrm>
            <a:off x="457175" y="1740525"/>
            <a:ext cx="2359800" cy="474600"/>
          </a:xfrm>
          <a:prstGeom prst="rect">
            <a:avLst/>
          </a:prstGeom>
          <a:noFill/>
        </p:spPr>
        <p:txBody>
          <a:bodyPr spcFirstLastPara="1" wrap="square" lIns="91425" tIns="91425" rIns="91425" bIns="91425" anchor="ctr" anchorCtr="0">
            <a:noAutofit/>
          </a:bodyPr>
          <a:lstStyle>
            <a:lvl1pPr lvl="0">
              <a:spcBef>
                <a:spcPts val="0"/>
              </a:spcBef>
              <a:spcAft>
                <a:spcPts val="0"/>
              </a:spcAft>
              <a:buSzPts val="1800"/>
              <a:buNone/>
              <a:defRPr sz="4500">
                <a:solidFill>
                  <a:srgbClr val="B5D6B2"/>
                </a:solidFill>
                <a:latin typeface="Inter Black"/>
                <a:ea typeface="Inter Black"/>
                <a:cs typeface="Inter Black"/>
                <a:sym typeface="Inter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6" name="Google Shape;416;p70"/>
          <p:cNvSpPr txBox="1">
            <a:spLocks noGrp="1"/>
          </p:cNvSpPr>
          <p:nvPr>
            <p:ph type="body" idx="4"/>
          </p:nvPr>
        </p:nvSpPr>
        <p:spPr>
          <a:xfrm>
            <a:off x="457200" y="2215125"/>
            <a:ext cx="2606100" cy="1575000"/>
          </a:xfrm>
          <a:prstGeom prst="rect">
            <a:avLst/>
          </a:prstGeom>
          <a:noFill/>
        </p:spPr>
        <p:txBody>
          <a:bodyPr spcFirstLastPara="1" wrap="square" lIns="137150" tIns="91425" rIns="137150" bIns="91425" anchor="t" anchorCtr="0">
            <a:normAutofit/>
          </a:bodyPr>
          <a:lstStyle>
            <a:lvl1pPr marL="457200" lvl="0" indent="-317500">
              <a:spcBef>
                <a:spcPts val="0"/>
              </a:spcBef>
              <a:spcAft>
                <a:spcPts val="0"/>
              </a:spcAft>
              <a:buClr>
                <a:schemeClr val="dk1"/>
              </a:buClr>
              <a:buSzPts val="1400"/>
              <a:buChar char="•"/>
              <a:defRPr sz="1400">
                <a:solidFill>
                  <a:schemeClr val="dk1"/>
                </a:solidFill>
              </a:defRPr>
            </a:lvl1pPr>
            <a:lvl2pPr marL="914400" lvl="1" indent="-317500">
              <a:spcBef>
                <a:spcPts val="1000"/>
              </a:spcBef>
              <a:spcAft>
                <a:spcPts val="0"/>
              </a:spcAft>
              <a:buClr>
                <a:schemeClr val="dk1"/>
              </a:buClr>
              <a:buSzPts val="1400"/>
              <a:buChar char="○"/>
              <a:defRPr>
                <a:solidFill>
                  <a:schemeClr val="dk1"/>
                </a:solidFill>
              </a:defRPr>
            </a:lvl2pPr>
            <a:lvl3pPr marL="1371600" lvl="2" indent="-317500">
              <a:spcBef>
                <a:spcPts val="1000"/>
              </a:spcBef>
              <a:spcAft>
                <a:spcPts val="0"/>
              </a:spcAft>
              <a:buClr>
                <a:schemeClr val="dk1"/>
              </a:buClr>
              <a:buSzPts val="1400"/>
              <a:buChar char="■"/>
              <a:defRPr>
                <a:solidFill>
                  <a:schemeClr val="dk1"/>
                </a:solidFill>
              </a:defRPr>
            </a:lvl3pPr>
            <a:lvl4pPr marL="1828800" lvl="3" indent="-317500">
              <a:spcBef>
                <a:spcPts val="1000"/>
              </a:spcBef>
              <a:spcAft>
                <a:spcPts val="0"/>
              </a:spcAft>
              <a:buClr>
                <a:schemeClr val="dk1"/>
              </a:buClr>
              <a:buSzPts val="1400"/>
              <a:buChar char="●"/>
              <a:defRPr>
                <a:solidFill>
                  <a:schemeClr val="dk1"/>
                </a:solidFill>
              </a:defRPr>
            </a:lvl4pPr>
            <a:lvl5pPr marL="2286000" lvl="4" indent="-317500">
              <a:spcBef>
                <a:spcPts val="1000"/>
              </a:spcBef>
              <a:spcAft>
                <a:spcPts val="0"/>
              </a:spcAft>
              <a:buClr>
                <a:schemeClr val="dk1"/>
              </a:buClr>
              <a:buSzPts val="1400"/>
              <a:buChar char="○"/>
              <a:defRPr>
                <a:solidFill>
                  <a:schemeClr val="dk1"/>
                </a:solidFill>
              </a:defRPr>
            </a:lvl5pPr>
            <a:lvl6pPr marL="2743200" lvl="5" indent="-317500">
              <a:spcBef>
                <a:spcPts val="1000"/>
              </a:spcBef>
              <a:spcAft>
                <a:spcPts val="0"/>
              </a:spcAft>
              <a:buClr>
                <a:schemeClr val="dk1"/>
              </a:buClr>
              <a:buSzPts val="1400"/>
              <a:buChar char="■"/>
              <a:defRPr>
                <a:solidFill>
                  <a:schemeClr val="dk1"/>
                </a:solidFill>
              </a:defRPr>
            </a:lvl6pPr>
            <a:lvl7pPr marL="3200400" lvl="6" indent="-317500">
              <a:spcBef>
                <a:spcPts val="1000"/>
              </a:spcBef>
              <a:spcAft>
                <a:spcPts val="0"/>
              </a:spcAft>
              <a:buClr>
                <a:schemeClr val="dk1"/>
              </a:buClr>
              <a:buSzPts val="1400"/>
              <a:buChar char="●"/>
              <a:defRPr>
                <a:solidFill>
                  <a:schemeClr val="dk1"/>
                </a:solidFill>
              </a:defRPr>
            </a:lvl7pPr>
            <a:lvl8pPr marL="3657600" lvl="7" indent="-317500">
              <a:spcBef>
                <a:spcPts val="1000"/>
              </a:spcBef>
              <a:spcAft>
                <a:spcPts val="0"/>
              </a:spcAft>
              <a:buClr>
                <a:schemeClr val="dk1"/>
              </a:buClr>
              <a:buSzPts val="1400"/>
              <a:buChar char="○"/>
              <a:defRPr>
                <a:solidFill>
                  <a:schemeClr val="dk1"/>
                </a:solidFill>
              </a:defRPr>
            </a:lvl8pPr>
            <a:lvl9pPr marL="4114800" lvl="8" indent="-317500">
              <a:spcBef>
                <a:spcPts val="1000"/>
              </a:spcBef>
              <a:spcAft>
                <a:spcPts val="1000"/>
              </a:spcAft>
              <a:buClr>
                <a:schemeClr val="dk1"/>
              </a:buClr>
              <a:buSzPts val="1400"/>
              <a:buChar char="■"/>
              <a:defRPr>
                <a:solidFill>
                  <a:schemeClr val="dk1"/>
                </a:solidFill>
              </a:defRPr>
            </a:lvl9pPr>
          </a:lstStyle>
          <a:p>
            <a:endParaRPr/>
          </a:p>
        </p:txBody>
      </p:sp>
      <p:sp>
        <p:nvSpPr>
          <p:cNvPr id="417" name="Google Shape;417;p70"/>
          <p:cNvSpPr txBox="1">
            <a:spLocks noGrp="1"/>
          </p:cNvSpPr>
          <p:nvPr>
            <p:ph type="body" idx="5"/>
          </p:nvPr>
        </p:nvSpPr>
        <p:spPr>
          <a:xfrm>
            <a:off x="3237000" y="2215125"/>
            <a:ext cx="2606100" cy="1575000"/>
          </a:xfrm>
          <a:prstGeom prst="rect">
            <a:avLst/>
          </a:prstGeom>
          <a:noFill/>
        </p:spPr>
        <p:txBody>
          <a:bodyPr spcFirstLastPara="1" wrap="square" lIns="137150" tIns="91425" rIns="137150" bIns="91425" anchor="t" anchorCtr="0">
            <a:normAutofit/>
          </a:bodyPr>
          <a:lstStyle>
            <a:lvl1pPr marL="457200" lvl="0" indent="-317500">
              <a:spcBef>
                <a:spcPts val="0"/>
              </a:spcBef>
              <a:spcAft>
                <a:spcPts val="0"/>
              </a:spcAft>
              <a:buClr>
                <a:schemeClr val="dk1"/>
              </a:buClr>
              <a:buSzPts val="1400"/>
              <a:buChar char="•"/>
              <a:defRPr sz="1400">
                <a:solidFill>
                  <a:schemeClr val="dk1"/>
                </a:solidFill>
              </a:defRPr>
            </a:lvl1pPr>
            <a:lvl2pPr marL="914400" lvl="1" indent="-317500">
              <a:spcBef>
                <a:spcPts val="1000"/>
              </a:spcBef>
              <a:spcAft>
                <a:spcPts val="0"/>
              </a:spcAft>
              <a:buClr>
                <a:schemeClr val="dk1"/>
              </a:buClr>
              <a:buSzPts val="1400"/>
              <a:buChar char="○"/>
              <a:defRPr>
                <a:solidFill>
                  <a:schemeClr val="dk1"/>
                </a:solidFill>
              </a:defRPr>
            </a:lvl2pPr>
            <a:lvl3pPr marL="1371600" lvl="2" indent="-317500">
              <a:spcBef>
                <a:spcPts val="1000"/>
              </a:spcBef>
              <a:spcAft>
                <a:spcPts val="0"/>
              </a:spcAft>
              <a:buClr>
                <a:schemeClr val="dk1"/>
              </a:buClr>
              <a:buSzPts val="1400"/>
              <a:buChar char="■"/>
              <a:defRPr>
                <a:solidFill>
                  <a:schemeClr val="dk1"/>
                </a:solidFill>
              </a:defRPr>
            </a:lvl3pPr>
            <a:lvl4pPr marL="1828800" lvl="3" indent="-317500">
              <a:spcBef>
                <a:spcPts val="1000"/>
              </a:spcBef>
              <a:spcAft>
                <a:spcPts val="0"/>
              </a:spcAft>
              <a:buClr>
                <a:schemeClr val="dk1"/>
              </a:buClr>
              <a:buSzPts val="1400"/>
              <a:buChar char="●"/>
              <a:defRPr>
                <a:solidFill>
                  <a:schemeClr val="dk1"/>
                </a:solidFill>
              </a:defRPr>
            </a:lvl4pPr>
            <a:lvl5pPr marL="2286000" lvl="4" indent="-317500">
              <a:spcBef>
                <a:spcPts val="1000"/>
              </a:spcBef>
              <a:spcAft>
                <a:spcPts val="0"/>
              </a:spcAft>
              <a:buClr>
                <a:schemeClr val="dk1"/>
              </a:buClr>
              <a:buSzPts val="1400"/>
              <a:buChar char="○"/>
              <a:defRPr>
                <a:solidFill>
                  <a:schemeClr val="dk1"/>
                </a:solidFill>
              </a:defRPr>
            </a:lvl5pPr>
            <a:lvl6pPr marL="2743200" lvl="5" indent="-317500">
              <a:spcBef>
                <a:spcPts val="1000"/>
              </a:spcBef>
              <a:spcAft>
                <a:spcPts val="0"/>
              </a:spcAft>
              <a:buClr>
                <a:schemeClr val="dk1"/>
              </a:buClr>
              <a:buSzPts val="1400"/>
              <a:buChar char="■"/>
              <a:defRPr>
                <a:solidFill>
                  <a:schemeClr val="dk1"/>
                </a:solidFill>
              </a:defRPr>
            </a:lvl6pPr>
            <a:lvl7pPr marL="3200400" lvl="6" indent="-317500">
              <a:spcBef>
                <a:spcPts val="1000"/>
              </a:spcBef>
              <a:spcAft>
                <a:spcPts val="0"/>
              </a:spcAft>
              <a:buClr>
                <a:schemeClr val="dk1"/>
              </a:buClr>
              <a:buSzPts val="1400"/>
              <a:buChar char="●"/>
              <a:defRPr>
                <a:solidFill>
                  <a:schemeClr val="dk1"/>
                </a:solidFill>
              </a:defRPr>
            </a:lvl7pPr>
            <a:lvl8pPr marL="3657600" lvl="7" indent="-317500">
              <a:spcBef>
                <a:spcPts val="1000"/>
              </a:spcBef>
              <a:spcAft>
                <a:spcPts val="0"/>
              </a:spcAft>
              <a:buClr>
                <a:schemeClr val="dk1"/>
              </a:buClr>
              <a:buSzPts val="1400"/>
              <a:buChar char="○"/>
              <a:defRPr>
                <a:solidFill>
                  <a:schemeClr val="dk1"/>
                </a:solidFill>
              </a:defRPr>
            </a:lvl8pPr>
            <a:lvl9pPr marL="4114800" lvl="8" indent="-317500">
              <a:spcBef>
                <a:spcPts val="1000"/>
              </a:spcBef>
              <a:spcAft>
                <a:spcPts val="1000"/>
              </a:spcAft>
              <a:buClr>
                <a:schemeClr val="dk1"/>
              </a:buClr>
              <a:buSzPts val="1400"/>
              <a:buChar char="■"/>
              <a:defRPr>
                <a:solidFill>
                  <a:schemeClr val="dk1"/>
                </a:solidFill>
              </a:defRPr>
            </a:lvl9pPr>
          </a:lstStyle>
          <a:p>
            <a:endParaRPr/>
          </a:p>
        </p:txBody>
      </p:sp>
      <p:sp>
        <p:nvSpPr>
          <p:cNvPr id="418" name="Google Shape;418;p70"/>
          <p:cNvSpPr txBox="1">
            <a:spLocks noGrp="1"/>
          </p:cNvSpPr>
          <p:nvPr>
            <p:ph type="body" idx="6"/>
          </p:nvPr>
        </p:nvSpPr>
        <p:spPr>
          <a:xfrm>
            <a:off x="6016800" y="2215125"/>
            <a:ext cx="2606100" cy="1575000"/>
          </a:xfrm>
          <a:prstGeom prst="rect">
            <a:avLst/>
          </a:prstGeom>
          <a:noFill/>
        </p:spPr>
        <p:txBody>
          <a:bodyPr spcFirstLastPara="1" wrap="square" lIns="137150" tIns="91425" rIns="137150" bIns="91425" anchor="t" anchorCtr="0">
            <a:normAutofit/>
          </a:bodyPr>
          <a:lstStyle>
            <a:lvl1pPr marL="457200" lvl="0" indent="-317500">
              <a:spcBef>
                <a:spcPts val="0"/>
              </a:spcBef>
              <a:spcAft>
                <a:spcPts val="0"/>
              </a:spcAft>
              <a:buClr>
                <a:schemeClr val="dk1"/>
              </a:buClr>
              <a:buSzPts val="1400"/>
              <a:buChar char="•"/>
              <a:defRPr sz="1400">
                <a:solidFill>
                  <a:schemeClr val="dk1"/>
                </a:solidFill>
              </a:defRPr>
            </a:lvl1pPr>
            <a:lvl2pPr marL="914400" lvl="1" indent="-317500">
              <a:spcBef>
                <a:spcPts val="1000"/>
              </a:spcBef>
              <a:spcAft>
                <a:spcPts val="0"/>
              </a:spcAft>
              <a:buClr>
                <a:schemeClr val="dk1"/>
              </a:buClr>
              <a:buSzPts val="1400"/>
              <a:buChar char="○"/>
              <a:defRPr>
                <a:solidFill>
                  <a:schemeClr val="dk1"/>
                </a:solidFill>
              </a:defRPr>
            </a:lvl2pPr>
            <a:lvl3pPr marL="1371600" lvl="2" indent="-317500">
              <a:spcBef>
                <a:spcPts val="1000"/>
              </a:spcBef>
              <a:spcAft>
                <a:spcPts val="0"/>
              </a:spcAft>
              <a:buClr>
                <a:schemeClr val="dk1"/>
              </a:buClr>
              <a:buSzPts val="1400"/>
              <a:buChar char="■"/>
              <a:defRPr>
                <a:solidFill>
                  <a:schemeClr val="dk1"/>
                </a:solidFill>
              </a:defRPr>
            </a:lvl3pPr>
            <a:lvl4pPr marL="1828800" lvl="3" indent="-317500">
              <a:spcBef>
                <a:spcPts val="1000"/>
              </a:spcBef>
              <a:spcAft>
                <a:spcPts val="0"/>
              </a:spcAft>
              <a:buClr>
                <a:schemeClr val="dk1"/>
              </a:buClr>
              <a:buSzPts val="1400"/>
              <a:buChar char="●"/>
              <a:defRPr>
                <a:solidFill>
                  <a:schemeClr val="dk1"/>
                </a:solidFill>
              </a:defRPr>
            </a:lvl4pPr>
            <a:lvl5pPr marL="2286000" lvl="4" indent="-317500">
              <a:spcBef>
                <a:spcPts val="1000"/>
              </a:spcBef>
              <a:spcAft>
                <a:spcPts val="0"/>
              </a:spcAft>
              <a:buClr>
                <a:schemeClr val="dk1"/>
              </a:buClr>
              <a:buSzPts val="1400"/>
              <a:buChar char="○"/>
              <a:defRPr>
                <a:solidFill>
                  <a:schemeClr val="dk1"/>
                </a:solidFill>
              </a:defRPr>
            </a:lvl5pPr>
            <a:lvl6pPr marL="2743200" lvl="5" indent="-317500">
              <a:spcBef>
                <a:spcPts val="1000"/>
              </a:spcBef>
              <a:spcAft>
                <a:spcPts val="0"/>
              </a:spcAft>
              <a:buClr>
                <a:schemeClr val="dk1"/>
              </a:buClr>
              <a:buSzPts val="1400"/>
              <a:buChar char="■"/>
              <a:defRPr>
                <a:solidFill>
                  <a:schemeClr val="dk1"/>
                </a:solidFill>
              </a:defRPr>
            </a:lvl6pPr>
            <a:lvl7pPr marL="3200400" lvl="6" indent="-317500">
              <a:spcBef>
                <a:spcPts val="1000"/>
              </a:spcBef>
              <a:spcAft>
                <a:spcPts val="0"/>
              </a:spcAft>
              <a:buClr>
                <a:schemeClr val="dk1"/>
              </a:buClr>
              <a:buSzPts val="1400"/>
              <a:buChar char="●"/>
              <a:defRPr>
                <a:solidFill>
                  <a:schemeClr val="dk1"/>
                </a:solidFill>
              </a:defRPr>
            </a:lvl7pPr>
            <a:lvl8pPr marL="3657600" lvl="7" indent="-317500">
              <a:spcBef>
                <a:spcPts val="1000"/>
              </a:spcBef>
              <a:spcAft>
                <a:spcPts val="0"/>
              </a:spcAft>
              <a:buClr>
                <a:schemeClr val="dk1"/>
              </a:buClr>
              <a:buSzPts val="1400"/>
              <a:buChar char="○"/>
              <a:defRPr>
                <a:solidFill>
                  <a:schemeClr val="dk1"/>
                </a:solidFill>
              </a:defRPr>
            </a:lvl8pPr>
            <a:lvl9pPr marL="4114800" lvl="8" indent="-317500">
              <a:spcBef>
                <a:spcPts val="1000"/>
              </a:spcBef>
              <a:spcAft>
                <a:spcPts val="1000"/>
              </a:spcAft>
              <a:buClr>
                <a:schemeClr val="dk1"/>
              </a:buClr>
              <a:buSzPts val="1400"/>
              <a:buChar char="■"/>
              <a:defRPr>
                <a:solidFill>
                  <a:schemeClr val="dk1"/>
                </a:solidFill>
              </a:defRPr>
            </a:lvl9pPr>
          </a:lstStyle>
          <a:p>
            <a:endParaRPr/>
          </a:p>
        </p:txBody>
      </p:sp>
      <p:sp>
        <p:nvSpPr>
          <p:cNvPr id="419" name="Google Shape;419;p70"/>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Tree>
    <p:extLst>
      <p:ext uri="{BB962C8B-B14F-4D97-AF65-F5344CB8AC3E}">
        <p14:creationId xmlns:p14="http://schemas.microsoft.com/office/powerpoint/2010/main" val="12659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63590-0E87-CF6D-3E49-E8ADA68C6C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4B56C0-A8DA-F215-435B-EBE5F6D616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9B3678-64CD-59A1-CD6A-B3C6CFCBA1EA}"/>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5" name="Footer Placeholder 4">
            <a:extLst>
              <a:ext uri="{FF2B5EF4-FFF2-40B4-BE49-F238E27FC236}">
                <a16:creationId xmlns:a16="http://schemas.microsoft.com/office/drawing/2014/main" id="{72DFEF71-3FD6-0DA9-0E34-A6C10F03CF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03FF2A-E026-F5B4-0AAD-8CE6E303927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135352917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82832-1B53-73D4-5D16-A193AD4A7590}"/>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427B4DD0-885D-C35B-1678-C32A2ACE74DF}"/>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69852B9-1F7B-A547-744D-8C3EBC58E89E}"/>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5" name="Footer Placeholder 4">
            <a:extLst>
              <a:ext uri="{FF2B5EF4-FFF2-40B4-BE49-F238E27FC236}">
                <a16:creationId xmlns:a16="http://schemas.microsoft.com/office/drawing/2014/main" id="{128D4C4F-E226-EF6C-F7B8-1D2452B492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0B387D-FA79-EA62-C567-A73DBB1E1FD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278813384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2EB3C-2939-0619-A7F7-C6D471D5A9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EEBCB0-D446-25C9-9A37-5C62A6285396}"/>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B0EDC25-55D0-B236-C55D-29D3F23FF8D6}"/>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3CF3DD-63B8-66FF-2EBA-E2DEA72DAFD2}"/>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6" name="Footer Placeholder 5">
            <a:extLst>
              <a:ext uri="{FF2B5EF4-FFF2-40B4-BE49-F238E27FC236}">
                <a16:creationId xmlns:a16="http://schemas.microsoft.com/office/drawing/2014/main" id="{F25C409A-3674-6E59-0117-4C563C6DBE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2541F2-EA8C-D9CE-F745-D01FCCCE666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102582803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A18F4-C8B2-A24D-D10A-7CEC1E785F2A}"/>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583F85-6274-BC89-0CF2-0F5993E9FFA9}"/>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10713089-D38C-4D83-A556-7D2B503492AD}"/>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9C7907-23F5-00AD-F406-E18762C3C7F8}"/>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E6E89255-DA0D-8C94-2DA0-3FCA348EC6B6}"/>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0ABDFB-B7A0-96E7-945E-40B868219B1C}"/>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8" name="Footer Placeholder 7">
            <a:extLst>
              <a:ext uri="{FF2B5EF4-FFF2-40B4-BE49-F238E27FC236}">
                <a16:creationId xmlns:a16="http://schemas.microsoft.com/office/drawing/2014/main" id="{E8F7954D-B4E8-E6BE-6151-EA7C31CF01B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15ADB22-DC32-23C7-0B5E-A121F167279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363250085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E23FC-453F-05F3-99A1-97CCF82BA6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EC5634-B038-E017-CD3F-2283DD1CBF72}"/>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4" name="Footer Placeholder 3">
            <a:extLst>
              <a:ext uri="{FF2B5EF4-FFF2-40B4-BE49-F238E27FC236}">
                <a16:creationId xmlns:a16="http://schemas.microsoft.com/office/drawing/2014/main" id="{F27A2AFD-B4F2-C017-2CB9-015214A4C21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B5AEA8-C41E-69A1-9B6E-9CCB0BAD2AC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127678853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ED4078-81ED-3BF6-619B-4AFF557F35AA}"/>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3" name="Footer Placeholder 2">
            <a:extLst>
              <a:ext uri="{FF2B5EF4-FFF2-40B4-BE49-F238E27FC236}">
                <a16:creationId xmlns:a16="http://schemas.microsoft.com/office/drawing/2014/main" id="{F7B60BC6-DCEA-089E-AB40-328B0BE8D14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21F877-86F4-3FD2-49ED-573FA426B47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3446618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6CF93-97E3-DFFC-7BDC-8A1FF586865B}"/>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594E64E-13EA-1E9D-6EA8-3A47FFA07992}"/>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2801DF-A85F-0C7E-A913-9ECE80E3D2C9}"/>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9222E97A-2CA6-B634-2E1F-E6FF094A06E9}"/>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6" name="Footer Placeholder 5">
            <a:extLst>
              <a:ext uri="{FF2B5EF4-FFF2-40B4-BE49-F238E27FC236}">
                <a16:creationId xmlns:a16="http://schemas.microsoft.com/office/drawing/2014/main" id="{04FD7552-6E68-5842-CC41-7A07DB6091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BDC48-5C8C-DA71-DF0D-0C982F35553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26954744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9C4B4-6334-EFA4-1034-E41B4005FED4}"/>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E4CDA08B-A1D8-73CE-71C7-DB5DFC55B9A9}"/>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06DE359A-EA80-49BF-ED73-93E4E4539ACE}"/>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8527EC94-0C8A-B4C0-758A-492359143274}"/>
              </a:ext>
            </a:extLst>
          </p:cNvPr>
          <p:cNvSpPr>
            <a:spLocks noGrp="1"/>
          </p:cNvSpPr>
          <p:nvPr>
            <p:ph type="dt" sz="half" idx="10"/>
          </p:nvPr>
        </p:nvSpPr>
        <p:spPr/>
        <p:txBody>
          <a:bodyPr/>
          <a:lstStyle/>
          <a:p>
            <a:fld id="{A90092C1-1DB1-4053-995A-2DF4110744D1}" type="datetimeFigureOut">
              <a:rPr lang="en-US" smtClean="0"/>
              <a:t>12/18/2023</a:t>
            </a:fld>
            <a:endParaRPr lang="en-US"/>
          </a:p>
        </p:txBody>
      </p:sp>
      <p:sp>
        <p:nvSpPr>
          <p:cNvPr id="6" name="Footer Placeholder 5">
            <a:extLst>
              <a:ext uri="{FF2B5EF4-FFF2-40B4-BE49-F238E27FC236}">
                <a16:creationId xmlns:a16="http://schemas.microsoft.com/office/drawing/2014/main" id="{C34272AC-4B95-554D-D781-5ADA5E5F9A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A15304-1457-23A5-BA48-C1F3B7ACD24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288917264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60939D-9CAC-666C-F0AF-D217465CC1EC}"/>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F35212-071B-80EA-918E-95AFE1E9236E}"/>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404F17-1E29-61EC-4099-9D787BA347A7}"/>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A90092C1-1DB1-4053-995A-2DF4110744D1}" type="datetimeFigureOut">
              <a:rPr lang="en-US" smtClean="0"/>
              <a:t>12/18/2023</a:t>
            </a:fld>
            <a:endParaRPr lang="en-US"/>
          </a:p>
        </p:txBody>
      </p:sp>
      <p:sp>
        <p:nvSpPr>
          <p:cNvPr id="5" name="Footer Placeholder 4">
            <a:extLst>
              <a:ext uri="{FF2B5EF4-FFF2-40B4-BE49-F238E27FC236}">
                <a16:creationId xmlns:a16="http://schemas.microsoft.com/office/drawing/2014/main" id="{EC4CA3DF-9868-8CE6-BA75-F1B8DE2B1F2C}"/>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641050E-C48F-39DC-BE9D-E76372F18178}"/>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marL="0" lvl="0" indent="0" algn="r" rtl="0">
              <a:spcBef>
                <a:spcPts val="0"/>
              </a:spcBef>
              <a:spcAft>
                <a:spcPts val="0"/>
              </a:spcAft>
              <a:buNone/>
            </a:pPr>
            <a:fld id="{00000000-1234-1234-1234-123412341234}" type="slidenum">
              <a:rPr lang="es-419" smtClean="0"/>
              <a:t>‹#›</a:t>
            </a:fld>
            <a:endParaRPr lang="es-419"/>
          </a:p>
        </p:txBody>
      </p:sp>
    </p:spTree>
    <p:extLst>
      <p:ext uri="{BB962C8B-B14F-4D97-AF65-F5344CB8AC3E}">
        <p14:creationId xmlns:p14="http://schemas.microsoft.com/office/powerpoint/2010/main" val="1735295059"/>
      </p:ext>
    </p:extLst>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 id="2147483873" r:id="rId17"/>
    <p:sldLayoutId id="2147483874" r:id="rId18"/>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07"/>
        <p:cNvGrpSpPr/>
        <p:nvPr/>
      </p:nvGrpSpPr>
      <p:grpSpPr>
        <a:xfrm>
          <a:off x="0" y="0"/>
          <a:ext cx="0" cy="0"/>
          <a:chOff x="0" y="0"/>
          <a:chExt cx="0" cy="0"/>
        </a:xfrm>
      </p:grpSpPr>
      <p:sp useBgFill="1">
        <p:nvSpPr>
          <p:cNvPr id="519" name="Rectangle 518">
            <a:extLst>
              <a:ext uri="{FF2B5EF4-FFF2-40B4-BE49-F238E27FC236}">
                <a16:creationId xmlns:a16="http://schemas.microsoft.com/office/drawing/2014/main" id="{275D6C10-B5A7-4715-803E-0501C9C2C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8" name="Google Shape;508;p82"/>
          <p:cNvSpPr txBox="1">
            <a:spLocks noGrp="1"/>
          </p:cNvSpPr>
          <p:nvPr>
            <p:ph type="ctrTitle"/>
          </p:nvPr>
        </p:nvSpPr>
        <p:spPr>
          <a:xfrm>
            <a:off x="630936" y="271501"/>
            <a:ext cx="7547864" cy="2925245"/>
          </a:xfrm>
        </p:spPr>
        <p:txBody>
          <a:bodyPr spcFirstLastPara="1" vert="horz" lIns="91440" tIns="45720" rIns="91440" bIns="45720" rtlCol="0" anchor="b" anchorCtr="0">
            <a:normAutofit/>
          </a:bodyPr>
          <a:lstStyle/>
          <a:p>
            <a:pPr defTabSz="914400">
              <a:spcBef>
                <a:spcPct val="0"/>
              </a:spcBef>
            </a:pPr>
            <a:r>
              <a:rPr lang="en-US" sz="3900" kern="1200" dirty="0">
                <a:solidFill>
                  <a:schemeClr val="tx1"/>
                </a:solidFill>
                <a:latin typeface="be vietnam pro"/>
                <a:ea typeface="+mj-ea"/>
                <a:cs typeface="+mj-cs"/>
              </a:rPr>
              <a:t>Analyzing the experience and Device Preferences of Singapore Android users</a:t>
            </a:r>
          </a:p>
        </p:txBody>
      </p:sp>
      <p:sp>
        <p:nvSpPr>
          <p:cNvPr id="509" name="Google Shape;509;p82"/>
          <p:cNvSpPr txBox="1"/>
          <p:nvPr/>
        </p:nvSpPr>
        <p:spPr>
          <a:xfrm>
            <a:off x="6230886" y="4399722"/>
            <a:ext cx="2713270" cy="653909"/>
          </a:xfrm>
          <a:prstGeom prst="rect">
            <a:avLst/>
          </a:prstGeom>
        </p:spPr>
        <p:txBody>
          <a:bodyPr spcFirstLastPara="1" vert="horz" lIns="91440" tIns="45720" rIns="91440" bIns="45720" rtlCol="0" anchorCtr="0">
            <a:normAutofit/>
          </a:bodyPr>
          <a:lstStyle/>
          <a:p>
            <a:pPr lvl="0" algn="r">
              <a:lnSpc>
                <a:spcPct val="90000"/>
              </a:lnSpc>
              <a:spcBef>
                <a:spcPts val="1000"/>
              </a:spcBef>
              <a:spcAft>
                <a:spcPts val="600"/>
              </a:spcAft>
              <a:buSzPts val="4000"/>
            </a:pPr>
            <a:r>
              <a:rPr lang="en-US" sz="1600" b="1" kern="1200" dirty="0">
                <a:solidFill>
                  <a:schemeClr val="tx1"/>
                </a:solidFill>
                <a:latin typeface="+mn-lt"/>
                <a:ea typeface="+mn-ea"/>
                <a:cs typeface="+mn-cs"/>
                <a:sym typeface="Inter"/>
              </a:rPr>
              <a:t>December 17, 2023</a:t>
            </a:r>
          </a:p>
        </p:txBody>
      </p:sp>
      <p:sp>
        <p:nvSpPr>
          <p:cNvPr id="2" name="TextBox 1">
            <a:extLst>
              <a:ext uri="{FF2B5EF4-FFF2-40B4-BE49-F238E27FC236}">
                <a16:creationId xmlns:a16="http://schemas.microsoft.com/office/drawing/2014/main" id="{7C46FC55-2042-F325-923D-4A7F889F33A6}"/>
              </a:ext>
            </a:extLst>
          </p:cNvPr>
          <p:cNvSpPr txBox="1"/>
          <p:nvPr/>
        </p:nvSpPr>
        <p:spPr>
          <a:xfrm>
            <a:off x="5244676" y="4086025"/>
            <a:ext cx="3699480" cy="424732"/>
          </a:xfrm>
          <a:prstGeom prst="rect">
            <a:avLst/>
          </a:prstGeom>
          <a:noFill/>
        </p:spPr>
        <p:txBody>
          <a:bodyPr wrap="square" rtlCol="0">
            <a:spAutoFit/>
          </a:bodyPr>
          <a:lstStyle/>
          <a:p>
            <a:pPr algn="r" defTabSz="685800">
              <a:lnSpc>
                <a:spcPct val="90000"/>
              </a:lnSpc>
              <a:spcAft>
                <a:spcPts val="600"/>
              </a:spcAft>
              <a:buSzPts val="4000"/>
            </a:pPr>
            <a:r>
              <a:rPr lang="en-US" sz="2400" b="1" dirty="0">
                <a:solidFill>
                  <a:srgbClr val="142223"/>
                </a:solidFill>
                <a:latin typeface="be vietnam pro"/>
                <a:sym typeface="Hanken Grotesk"/>
              </a:rPr>
              <a:t>Gustavo Fernandez</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3F75-791D-7962-8384-1A801E3BAE59}"/>
              </a:ext>
            </a:extLst>
          </p:cNvPr>
          <p:cNvSpPr>
            <a:spLocks noGrp="1"/>
          </p:cNvSpPr>
          <p:nvPr>
            <p:ph type="title"/>
          </p:nvPr>
        </p:nvSpPr>
        <p:spPr>
          <a:xfrm>
            <a:off x="628650" y="138603"/>
            <a:ext cx="7886700" cy="1129413"/>
          </a:xfrm>
        </p:spPr>
        <p:txBody>
          <a:bodyPr vert="horz" lIns="91440" tIns="45720" rIns="91440" bIns="45720" rtlCol="0" anchor="ctr">
            <a:normAutofit/>
          </a:bodyPr>
          <a:lstStyle/>
          <a:p>
            <a:pPr marL="0" algn="ctr">
              <a:buSzPts val="990"/>
            </a:pPr>
            <a:r>
              <a:rPr lang="en-US" sz="2800" dirty="0">
                <a:solidFill>
                  <a:srgbClr val="142223"/>
                </a:solidFill>
                <a:latin typeface="be vietnam pro"/>
              </a:rPr>
              <a:t>StarHub Users See The Fastest Upload Speeds </a:t>
            </a:r>
          </a:p>
        </p:txBody>
      </p:sp>
      <p:pic>
        <p:nvPicPr>
          <p:cNvPr id="4" name="Picture 3">
            <a:extLst>
              <a:ext uri="{FF2B5EF4-FFF2-40B4-BE49-F238E27FC236}">
                <a16:creationId xmlns:a16="http://schemas.microsoft.com/office/drawing/2014/main" id="{686BDBBC-BFE3-3498-729E-31F970900C2F}"/>
              </a:ext>
            </a:extLst>
          </p:cNvPr>
          <p:cNvPicPr>
            <a:picLocks noChangeAspect="1"/>
          </p:cNvPicPr>
          <p:nvPr/>
        </p:nvPicPr>
        <p:blipFill>
          <a:blip r:embed="rId2"/>
          <a:srcRect/>
          <a:stretch/>
        </p:blipFill>
        <p:spPr>
          <a:xfrm>
            <a:off x="1511623" y="1132548"/>
            <a:ext cx="6120754" cy="3736881"/>
          </a:xfrm>
          <a:prstGeom prst="rect">
            <a:avLst/>
          </a:prstGeom>
        </p:spPr>
      </p:pic>
    </p:spTree>
    <p:extLst>
      <p:ext uri="{BB962C8B-B14F-4D97-AF65-F5344CB8AC3E}">
        <p14:creationId xmlns:p14="http://schemas.microsoft.com/office/powerpoint/2010/main" val="2994943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3F75-791D-7962-8384-1A801E3BAE59}"/>
              </a:ext>
            </a:extLst>
          </p:cNvPr>
          <p:cNvSpPr>
            <a:spLocks noGrp="1"/>
          </p:cNvSpPr>
          <p:nvPr>
            <p:ph type="title"/>
          </p:nvPr>
        </p:nvSpPr>
        <p:spPr>
          <a:xfrm>
            <a:off x="628650" y="138603"/>
            <a:ext cx="7886700" cy="1129413"/>
          </a:xfrm>
        </p:spPr>
        <p:txBody>
          <a:bodyPr vert="horz" lIns="91440" tIns="45720" rIns="91440" bIns="45720" rtlCol="0" anchor="ctr">
            <a:normAutofit/>
          </a:bodyPr>
          <a:lstStyle/>
          <a:p>
            <a:pPr marR="0" algn="ctr">
              <a:buSzPts val="990"/>
            </a:pPr>
            <a:r>
              <a:rPr lang="en-US" sz="2800" dirty="0">
                <a:solidFill>
                  <a:srgbClr val="142223"/>
                </a:solidFill>
                <a:latin typeface="be vietnam pro"/>
              </a:rPr>
              <a:t>StarHub Users See The Lowest Latency</a:t>
            </a:r>
          </a:p>
        </p:txBody>
      </p:sp>
      <p:pic>
        <p:nvPicPr>
          <p:cNvPr id="4" name="Picture 3">
            <a:extLst>
              <a:ext uri="{FF2B5EF4-FFF2-40B4-BE49-F238E27FC236}">
                <a16:creationId xmlns:a16="http://schemas.microsoft.com/office/drawing/2014/main" id="{686BDBBC-BFE3-3498-729E-31F970900C2F}"/>
              </a:ext>
            </a:extLst>
          </p:cNvPr>
          <p:cNvPicPr>
            <a:picLocks noChangeAspect="1"/>
          </p:cNvPicPr>
          <p:nvPr/>
        </p:nvPicPr>
        <p:blipFill>
          <a:blip r:embed="rId2"/>
          <a:srcRect/>
          <a:stretch/>
        </p:blipFill>
        <p:spPr>
          <a:xfrm>
            <a:off x="1444192" y="1124082"/>
            <a:ext cx="6255616" cy="3817529"/>
          </a:xfrm>
          <a:prstGeom prst="rect">
            <a:avLst/>
          </a:prstGeom>
        </p:spPr>
      </p:pic>
    </p:spTree>
    <p:extLst>
      <p:ext uri="{BB962C8B-B14F-4D97-AF65-F5344CB8AC3E}">
        <p14:creationId xmlns:p14="http://schemas.microsoft.com/office/powerpoint/2010/main" val="3535054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94FA5-F2C2-F2E1-C7B0-57723D3B2D27}"/>
              </a:ext>
            </a:extLst>
          </p:cNvPr>
          <p:cNvSpPr>
            <a:spLocks noGrp="1"/>
          </p:cNvSpPr>
          <p:nvPr>
            <p:ph type="title"/>
          </p:nvPr>
        </p:nvSpPr>
        <p:spPr/>
        <p:txBody>
          <a:bodyPr>
            <a:normAutofit fontScale="90000"/>
          </a:bodyPr>
          <a:lstStyle/>
          <a:p>
            <a:r>
              <a:rPr lang="en-US" sz="2800" dirty="0">
                <a:solidFill>
                  <a:srgbClr val="142223"/>
                </a:solidFill>
                <a:latin typeface="be vietnam pro"/>
              </a:rPr>
              <a:t>Singtel and SGP-M1 Users experience similar UL speeds compared to StarHub in West and North Region</a:t>
            </a:r>
          </a:p>
        </p:txBody>
      </p:sp>
      <p:sp>
        <p:nvSpPr>
          <p:cNvPr id="3" name="Subtitle 2">
            <a:extLst>
              <a:ext uri="{FF2B5EF4-FFF2-40B4-BE49-F238E27FC236}">
                <a16:creationId xmlns:a16="http://schemas.microsoft.com/office/drawing/2014/main" id="{3DA52408-147E-B259-C86B-B58D2DD8EAB0}"/>
              </a:ext>
            </a:extLst>
          </p:cNvPr>
          <p:cNvSpPr>
            <a:spLocks noGrp="1"/>
          </p:cNvSpPr>
          <p:nvPr>
            <p:ph type="subTitle" idx="1"/>
          </p:nvPr>
        </p:nvSpPr>
        <p:spPr/>
        <p:txBody>
          <a:bodyPr/>
          <a:lstStyle/>
          <a:p>
            <a:endParaRPr lang="en-US" dirty="0"/>
          </a:p>
        </p:txBody>
      </p:sp>
      <p:pic>
        <p:nvPicPr>
          <p:cNvPr id="4" name="Picture 3" descr="Output image">
            <a:extLst>
              <a:ext uri="{FF2B5EF4-FFF2-40B4-BE49-F238E27FC236}">
                <a16:creationId xmlns:a16="http://schemas.microsoft.com/office/drawing/2014/main" id="{E6AE9D6F-BE06-89EC-DFD9-3AC94BD900A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38340" y="1253525"/>
            <a:ext cx="5515020" cy="3889975"/>
          </a:xfrm>
          <a:prstGeom prst="rect">
            <a:avLst/>
          </a:prstGeom>
          <a:noFill/>
          <a:ln>
            <a:noFill/>
          </a:ln>
        </p:spPr>
      </p:pic>
    </p:spTree>
    <p:extLst>
      <p:ext uri="{BB962C8B-B14F-4D97-AF65-F5344CB8AC3E}">
        <p14:creationId xmlns:p14="http://schemas.microsoft.com/office/powerpoint/2010/main" val="37897771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707CEC-BF11-4944-2D17-8D158043CB97}"/>
              </a:ext>
            </a:extLst>
          </p:cNvPr>
          <p:cNvSpPr>
            <a:spLocks noGrp="1"/>
          </p:cNvSpPr>
          <p:nvPr>
            <p:ph type="body" idx="1"/>
          </p:nvPr>
        </p:nvSpPr>
        <p:spPr>
          <a:xfrm>
            <a:off x="4727516" y="3113477"/>
            <a:ext cx="4235501" cy="892454"/>
          </a:xfrm>
        </p:spPr>
        <p:txBody>
          <a:bodyPr>
            <a:normAutofit/>
          </a:bodyPr>
          <a:lstStyle/>
          <a:p>
            <a:pPr marL="139700" indent="0">
              <a:buNone/>
            </a:pPr>
            <a:r>
              <a:rPr lang="en-US" sz="1200" b="1" kern="100" dirty="0">
                <a:effectLst/>
                <a:latin typeface="be vietnam pro"/>
                <a:ea typeface="Calibri" panose="020F0502020204030204" pitchFamily="34" charset="0"/>
                <a:cs typeface="Times New Roman" panose="02020603050405020304" pitchFamily="18" charset="0"/>
              </a:rPr>
              <a:t>Model Preference</a:t>
            </a:r>
            <a:r>
              <a:rPr lang="en-US" sz="1200" kern="100" dirty="0">
                <a:effectLst/>
                <a:latin typeface="be vietnam pro"/>
                <a:ea typeface="Calibri" panose="020F0502020204030204" pitchFamily="34" charset="0"/>
                <a:cs typeface="Times New Roman" panose="02020603050405020304" pitchFamily="18" charset="0"/>
              </a:rPr>
              <a:t>: Specific models, particularly from Samsung, are highly prevalent, especially the Samsung Galaxy S9.</a:t>
            </a:r>
            <a:endParaRPr lang="en-US" sz="1200" dirty="0">
              <a:latin typeface="be vietnam pro"/>
            </a:endParaRPr>
          </a:p>
        </p:txBody>
      </p:sp>
      <p:sp>
        <p:nvSpPr>
          <p:cNvPr id="4" name="Title 3">
            <a:extLst>
              <a:ext uri="{FF2B5EF4-FFF2-40B4-BE49-F238E27FC236}">
                <a16:creationId xmlns:a16="http://schemas.microsoft.com/office/drawing/2014/main" id="{62C32A65-870D-AF59-7D3F-966F5F5F6CBF}"/>
              </a:ext>
            </a:extLst>
          </p:cNvPr>
          <p:cNvSpPr>
            <a:spLocks noGrp="1"/>
          </p:cNvSpPr>
          <p:nvPr>
            <p:ph type="title"/>
          </p:nvPr>
        </p:nvSpPr>
        <p:spPr>
          <a:xfrm>
            <a:off x="340496" y="161903"/>
            <a:ext cx="8229600" cy="588806"/>
          </a:xfrm>
        </p:spPr>
        <p:txBody>
          <a:bodyPr>
            <a:noAutofit/>
          </a:bodyPr>
          <a:lstStyle/>
          <a:p>
            <a:pPr algn="ctr"/>
            <a:r>
              <a:rPr lang="es-419" sz="2800" dirty="0"/>
              <a:t>Device </a:t>
            </a:r>
            <a:r>
              <a:rPr lang="es-419" sz="2800" dirty="0" err="1"/>
              <a:t>Analysis</a:t>
            </a:r>
            <a:r>
              <a:rPr lang="es-419" sz="2800" dirty="0"/>
              <a:t> - </a:t>
            </a:r>
            <a:r>
              <a:rPr lang="en-US" sz="2800" dirty="0"/>
              <a:t>Insights on the top 10 device models and manufacturers</a:t>
            </a:r>
          </a:p>
        </p:txBody>
      </p:sp>
      <p:sp>
        <p:nvSpPr>
          <p:cNvPr id="5" name="Text Placeholder 4">
            <a:extLst>
              <a:ext uri="{FF2B5EF4-FFF2-40B4-BE49-F238E27FC236}">
                <a16:creationId xmlns:a16="http://schemas.microsoft.com/office/drawing/2014/main" id="{14B20101-6E55-B8F3-B0D8-2A24088351C5}"/>
              </a:ext>
            </a:extLst>
          </p:cNvPr>
          <p:cNvSpPr>
            <a:spLocks noGrp="1"/>
          </p:cNvSpPr>
          <p:nvPr>
            <p:ph type="body" idx="3"/>
          </p:nvPr>
        </p:nvSpPr>
        <p:spPr>
          <a:xfrm>
            <a:off x="4727516" y="1442376"/>
            <a:ext cx="4297681" cy="979434"/>
          </a:xfrm>
        </p:spPr>
        <p:txBody>
          <a:bodyPr>
            <a:normAutofit/>
          </a:bodyPr>
          <a:lstStyle/>
          <a:p>
            <a:pPr marL="139700" indent="0">
              <a:buNone/>
            </a:pPr>
            <a:r>
              <a:rPr lang="en-US" sz="1200" b="1" kern="100" dirty="0">
                <a:effectLst/>
                <a:latin typeface="be vietnam pro"/>
                <a:ea typeface="Calibri" panose="020F0502020204030204" pitchFamily="34" charset="0"/>
                <a:cs typeface="Times New Roman" panose="02020603050405020304" pitchFamily="18" charset="0"/>
              </a:rPr>
              <a:t>Brand Dominance</a:t>
            </a:r>
            <a:r>
              <a:rPr lang="en-US" sz="1200" kern="100" dirty="0">
                <a:effectLst/>
                <a:latin typeface="be vietnam pro"/>
                <a:ea typeface="Calibri" panose="020F0502020204030204" pitchFamily="34" charset="0"/>
                <a:cs typeface="Times New Roman" panose="02020603050405020304" pitchFamily="18" charset="0"/>
              </a:rPr>
              <a:t>: Samsung dominates the market significantly among domestic users in Singapore. This is followed by other brands like HUAWEI, OPPO, and Xiaomi.</a:t>
            </a:r>
          </a:p>
          <a:p>
            <a:endParaRPr lang="en-US" sz="1200" dirty="0">
              <a:latin typeface="be vietnam pro"/>
            </a:endParaRPr>
          </a:p>
        </p:txBody>
      </p:sp>
      <p:pic>
        <p:nvPicPr>
          <p:cNvPr id="6" name="Picture 5">
            <a:extLst>
              <a:ext uri="{FF2B5EF4-FFF2-40B4-BE49-F238E27FC236}">
                <a16:creationId xmlns:a16="http://schemas.microsoft.com/office/drawing/2014/main" id="{C8BC2196-F694-AE80-97A6-E0CF911D711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7807" b="3550"/>
          <a:stretch/>
        </p:blipFill>
        <p:spPr bwMode="auto">
          <a:xfrm>
            <a:off x="180983" y="936983"/>
            <a:ext cx="4075989" cy="4171619"/>
          </a:xfrm>
          <a:prstGeom prst="rect">
            <a:avLst/>
          </a:prstGeom>
          <a:noFill/>
          <a:ln>
            <a:noFill/>
          </a:ln>
        </p:spPr>
      </p:pic>
    </p:spTree>
    <p:extLst>
      <p:ext uri="{BB962C8B-B14F-4D97-AF65-F5344CB8AC3E}">
        <p14:creationId xmlns:p14="http://schemas.microsoft.com/office/powerpoint/2010/main" val="2833789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0574B4F-D35D-7DD1-2D6D-E96497B4FA40}"/>
              </a:ext>
            </a:extLst>
          </p:cNvPr>
          <p:cNvSpPr>
            <a:spLocks noGrp="1"/>
          </p:cNvSpPr>
          <p:nvPr>
            <p:ph type="body" idx="1"/>
          </p:nvPr>
        </p:nvSpPr>
        <p:spPr>
          <a:xfrm>
            <a:off x="5565502" y="2555792"/>
            <a:ext cx="2969973" cy="986100"/>
          </a:xfrm>
        </p:spPr>
        <p:txBody>
          <a:bodyPr>
            <a:noAutofit/>
          </a:bodyPr>
          <a:lstStyle/>
          <a:p>
            <a:pPr marL="139700" indent="0">
              <a:buNone/>
            </a:pPr>
            <a:r>
              <a:rPr lang="en-US" sz="1200" b="1" kern="100" dirty="0">
                <a:effectLst/>
                <a:latin typeface="be vietnam pro"/>
                <a:ea typeface="Calibri" panose="020F0502020204030204" pitchFamily="34" charset="0"/>
                <a:cs typeface="Times New Roman" panose="02020603050405020304" pitchFamily="18" charset="0"/>
              </a:rPr>
              <a:t>Model Diversity Across Networks</a:t>
            </a:r>
            <a:r>
              <a:rPr lang="en-US" sz="1200" kern="100" dirty="0">
                <a:effectLst/>
                <a:latin typeface="be vietnam pro"/>
                <a:ea typeface="Calibri" panose="020F0502020204030204" pitchFamily="34" charset="0"/>
                <a:cs typeface="Times New Roman" panose="02020603050405020304" pitchFamily="18" charset="0"/>
              </a:rPr>
              <a:t>: Some models are more evenly distributed across multiple networks. Samsung Galaxy S21 shows a more balanced distribution across StarHub, SGP-M1, and SingTel.</a:t>
            </a:r>
          </a:p>
          <a:p>
            <a:endParaRPr lang="en-US" sz="1200" dirty="0">
              <a:latin typeface="be vietnam pro"/>
            </a:endParaRPr>
          </a:p>
        </p:txBody>
      </p:sp>
      <p:sp>
        <p:nvSpPr>
          <p:cNvPr id="4" name="Title 3">
            <a:extLst>
              <a:ext uri="{FF2B5EF4-FFF2-40B4-BE49-F238E27FC236}">
                <a16:creationId xmlns:a16="http://schemas.microsoft.com/office/drawing/2014/main" id="{8A9BDB73-7170-A443-C07C-DDAFB06F5311}"/>
              </a:ext>
            </a:extLst>
          </p:cNvPr>
          <p:cNvSpPr>
            <a:spLocks noGrp="1"/>
          </p:cNvSpPr>
          <p:nvPr>
            <p:ph type="title"/>
          </p:nvPr>
        </p:nvSpPr>
        <p:spPr/>
        <p:txBody>
          <a:bodyPr>
            <a:normAutofit fontScale="90000"/>
          </a:bodyPr>
          <a:lstStyle/>
          <a:p>
            <a:pPr marL="0" marR="0">
              <a:lnSpc>
                <a:spcPct val="107000"/>
              </a:lnSpc>
              <a:spcBef>
                <a:spcPts val="0"/>
              </a:spcBef>
              <a:spcAft>
                <a:spcPts val="800"/>
              </a:spcAft>
            </a:pPr>
            <a:r>
              <a:rPr lang="en-US" sz="1900" dirty="0"/>
              <a:t>The top model devices  distributed among the top 5 network operator</a:t>
            </a:r>
          </a:p>
        </p:txBody>
      </p:sp>
      <p:sp>
        <p:nvSpPr>
          <p:cNvPr id="5" name="Text Placeholder 4">
            <a:extLst>
              <a:ext uri="{FF2B5EF4-FFF2-40B4-BE49-F238E27FC236}">
                <a16:creationId xmlns:a16="http://schemas.microsoft.com/office/drawing/2014/main" id="{290B5F17-9A8B-0D6E-6B17-AA2C1473394F}"/>
              </a:ext>
            </a:extLst>
          </p:cNvPr>
          <p:cNvSpPr>
            <a:spLocks noGrp="1"/>
          </p:cNvSpPr>
          <p:nvPr>
            <p:ph type="body" idx="3"/>
          </p:nvPr>
        </p:nvSpPr>
        <p:spPr>
          <a:xfrm>
            <a:off x="5565502" y="1314055"/>
            <a:ext cx="3050439" cy="986100"/>
          </a:xfrm>
        </p:spPr>
        <p:txBody>
          <a:bodyPr>
            <a:noAutofit/>
          </a:bodyPr>
          <a:lstStyle/>
          <a:p>
            <a:pPr marL="139700" indent="0">
              <a:buNone/>
            </a:pPr>
            <a:r>
              <a:rPr lang="en-US" sz="1200" b="1" dirty="0">
                <a:effectLst/>
                <a:latin typeface="be vietnam pro"/>
                <a:ea typeface="Calibri" panose="020F0502020204030204" pitchFamily="34" charset="0"/>
                <a:cs typeface="Times New Roman" panose="02020603050405020304" pitchFamily="18" charset="0"/>
              </a:rPr>
              <a:t>Network Preferences for Specific Models</a:t>
            </a:r>
            <a:r>
              <a:rPr lang="en-US" sz="1200" dirty="0">
                <a:effectLst/>
                <a:latin typeface="be vietnam pro"/>
                <a:ea typeface="Calibri" panose="020F0502020204030204" pitchFamily="34" charset="0"/>
                <a:cs typeface="Times New Roman" panose="02020603050405020304" pitchFamily="18" charset="0"/>
              </a:rPr>
              <a:t>: Certain models show a strong preference or dominance on specific networks. For instance, the Samsung Galaxy S9 model is overwhelmingly used on the StarHub network. </a:t>
            </a:r>
            <a:endParaRPr lang="en-US" sz="1200" dirty="0">
              <a:latin typeface="be vietnam pro"/>
            </a:endParaRPr>
          </a:p>
        </p:txBody>
      </p:sp>
      <p:pic>
        <p:nvPicPr>
          <p:cNvPr id="6" name="Picture 5">
            <a:extLst>
              <a:ext uri="{FF2B5EF4-FFF2-40B4-BE49-F238E27FC236}">
                <a16:creationId xmlns:a16="http://schemas.microsoft.com/office/drawing/2014/main" id="{84925FD8-50C4-E057-AA2F-A3393451A21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5568"/>
          <a:stretch/>
        </p:blipFill>
        <p:spPr>
          <a:xfrm>
            <a:off x="11584" y="923791"/>
            <a:ext cx="5229284" cy="4219709"/>
          </a:xfrm>
          <a:prstGeom prst="rect">
            <a:avLst/>
          </a:prstGeom>
        </p:spPr>
      </p:pic>
    </p:spTree>
    <p:extLst>
      <p:ext uri="{BB962C8B-B14F-4D97-AF65-F5344CB8AC3E}">
        <p14:creationId xmlns:p14="http://schemas.microsoft.com/office/powerpoint/2010/main" val="4225672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746CD7-D186-AE1F-2CC7-21DB28CB8CDB}"/>
              </a:ext>
            </a:extLst>
          </p:cNvPr>
          <p:cNvSpPr>
            <a:spLocks noGrp="1"/>
          </p:cNvSpPr>
          <p:nvPr>
            <p:ph type="body" idx="1"/>
          </p:nvPr>
        </p:nvSpPr>
        <p:spPr/>
        <p:txBody>
          <a:bodyPr/>
          <a:lstStyle/>
          <a:p>
            <a:endParaRPr lang="en-US" dirty="0"/>
          </a:p>
        </p:txBody>
      </p:sp>
      <p:sp>
        <p:nvSpPr>
          <p:cNvPr id="4" name="Title 3">
            <a:extLst>
              <a:ext uri="{FF2B5EF4-FFF2-40B4-BE49-F238E27FC236}">
                <a16:creationId xmlns:a16="http://schemas.microsoft.com/office/drawing/2014/main" id="{9AB59DF5-372A-7992-A85C-20AD586FEC13}"/>
              </a:ext>
            </a:extLst>
          </p:cNvPr>
          <p:cNvSpPr>
            <a:spLocks noGrp="1"/>
          </p:cNvSpPr>
          <p:nvPr>
            <p:ph type="title"/>
          </p:nvPr>
        </p:nvSpPr>
        <p:spPr/>
        <p:txBody>
          <a:bodyPr>
            <a:normAutofit/>
          </a:bodyPr>
          <a:lstStyle/>
          <a:p>
            <a:pPr algn="ctr"/>
            <a:r>
              <a:rPr lang="en-US" sz="2800" b="1" i="0" dirty="0">
                <a:effectLst/>
                <a:latin typeface="be vietnam pro"/>
              </a:rPr>
              <a:t>Device-Specific Performance Analysis</a:t>
            </a:r>
            <a:endParaRPr lang="en-US" sz="2800" dirty="0">
              <a:latin typeface="be vietnam pro"/>
            </a:endParaRPr>
          </a:p>
        </p:txBody>
      </p:sp>
      <p:pic>
        <p:nvPicPr>
          <p:cNvPr id="6" name="Picture 5">
            <a:extLst>
              <a:ext uri="{FF2B5EF4-FFF2-40B4-BE49-F238E27FC236}">
                <a16:creationId xmlns:a16="http://schemas.microsoft.com/office/drawing/2014/main" id="{83C11841-6542-BF74-FB73-0BDCD9264C8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0" y="1622479"/>
            <a:ext cx="4850754" cy="2463727"/>
          </a:xfrm>
          <a:prstGeom prst="rect">
            <a:avLst/>
          </a:prstGeom>
          <a:noFill/>
          <a:ln>
            <a:noFill/>
          </a:ln>
        </p:spPr>
      </p:pic>
      <p:pic>
        <p:nvPicPr>
          <p:cNvPr id="7" name="Picture 6">
            <a:extLst>
              <a:ext uri="{FF2B5EF4-FFF2-40B4-BE49-F238E27FC236}">
                <a16:creationId xmlns:a16="http://schemas.microsoft.com/office/drawing/2014/main" id="{AA99415A-E570-2A1C-235C-7D1BCDFE12B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66545" y="1622478"/>
            <a:ext cx="4577456" cy="2329319"/>
          </a:xfrm>
          <a:prstGeom prst="rect">
            <a:avLst/>
          </a:prstGeom>
        </p:spPr>
      </p:pic>
    </p:spTree>
    <p:extLst>
      <p:ext uri="{BB962C8B-B14F-4D97-AF65-F5344CB8AC3E}">
        <p14:creationId xmlns:p14="http://schemas.microsoft.com/office/powerpoint/2010/main" val="7762993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a:extLst>
              <a:ext uri="{FF2B5EF4-FFF2-40B4-BE49-F238E27FC236}">
                <a16:creationId xmlns:a16="http://schemas.microsoft.com/office/drawing/2014/main" id="{147974EA-F99A-288E-0909-82857BCEE461}"/>
              </a:ext>
            </a:extLst>
          </p:cNvPr>
          <p:cNvSpPr txBox="1">
            <a:spLocks/>
          </p:cNvSpPr>
          <p:nvPr/>
        </p:nvSpPr>
        <p:spPr>
          <a:xfrm>
            <a:off x="1465791" y="0"/>
            <a:ext cx="5836177" cy="602613"/>
          </a:xfrm>
          <a:prstGeom prst="rect">
            <a:avLst/>
          </a:prstGeom>
          <a:no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defTabSz="914400"/>
            <a:r>
              <a:rPr lang="en-US" sz="2800" b="1" dirty="0">
                <a:latin typeface="be vietnam pro"/>
              </a:rPr>
              <a:t>Maximum Speeds of Top Devices</a:t>
            </a:r>
          </a:p>
        </p:txBody>
      </p:sp>
      <p:pic>
        <p:nvPicPr>
          <p:cNvPr id="6" name="Picture 5">
            <a:extLst>
              <a:ext uri="{FF2B5EF4-FFF2-40B4-BE49-F238E27FC236}">
                <a16:creationId xmlns:a16="http://schemas.microsoft.com/office/drawing/2014/main" id="{E605091D-429C-9C89-DEB3-6E588432B81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4877" b="9017"/>
          <a:stretch/>
        </p:blipFill>
        <p:spPr>
          <a:xfrm>
            <a:off x="2176462" y="476829"/>
            <a:ext cx="4414837" cy="4565071"/>
          </a:xfrm>
          <a:prstGeom prst="rect">
            <a:avLst/>
          </a:prstGeom>
        </p:spPr>
      </p:pic>
    </p:spTree>
    <p:extLst>
      <p:ext uri="{BB962C8B-B14F-4D97-AF65-F5344CB8AC3E}">
        <p14:creationId xmlns:p14="http://schemas.microsoft.com/office/powerpoint/2010/main" val="740436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324C10D-36BC-2BF9-B536-C464034F00B3}"/>
              </a:ext>
            </a:extLst>
          </p:cNvPr>
          <p:cNvSpPr>
            <a:spLocks noGrp="1"/>
          </p:cNvSpPr>
          <p:nvPr>
            <p:ph type="body" idx="1"/>
          </p:nvPr>
        </p:nvSpPr>
        <p:spPr>
          <a:xfrm>
            <a:off x="6301409" y="2571750"/>
            <a:ext cx="2671637" cy="986100"/>
          </a:xfrm>
        </p:spPr>
        <p:txBody>
          <a:bodyPr>
            <a:normAutofit/>
          </a:bodyPr>
          <a:lstStyle/>
          <a:p>
            <a:pPr marL="139700" indent="0">
              <a:buNone/>
            </a:pPr>
            <a:r>
              <a:rPr lang="en-US" sz="1200" dirty="0">
                <a:latin typeface="be vietnam pro"/>
              </a:rPr>
              <a:t>Indonesia and Malaysia top Roamers in Singapore.</a:t>
            </a:r>
          </a:p>
        </p:txBody>
      </p:sp>
      <p:sp>
        <p:nvSpPr>
          <p:cNvPr id="4" name="Title 3">
            <a:extLst>
              <a:ext uri="{FF2B5EF4-FFF2-40B4-BE49-F238E27FC236}">
                <a16:creationId xmlns:a16="http://schemas.microsoft.com/office/drawing/2014/main" id="{7AD22714-5E66-7F1A-1FA7-60EBCB10A273}"/>
              </a:ext>
            </a:extLst>
          </p:cNvPr>
          <p:cNvSpPr>
            <a:spLocks noGrp="1"/>
          </p:cNvSpPr>
          <p:nvPr>
            <p:ph type="title"/>
          </p:nvPr>
        </p:nvSpPr>
        <p:spPr/>
        <p:txBody>
          <a:bodyPr>
            <a:noAutofit/>
          </a:bodyPr>
          <a:lstStyle/>
          <a:p>
            <a:pPr algn="ctr"/>
            <a:r>
              <a:rPr lang="en-US" sz="2800" i="0" dirty="0">
                <a:solidFill>
                  <a:srgbClr val="142223"/>
                </a:solidFill>
                <a:effectLst/>
                <a:latin typeface="be vietnam pro"/>
              </a:rPr>
              <a:t>Analyzing the roaming experience of Roaming users in Singapore</a:t>
            </a:r>
            <a:br>
              <a:rPr lang="en-US" sz="2800" i="0" dirty="0">
                <a:solidFill>
                  <a:srgbClr val="142223"/>
                </a:solidFill>
                <a:effectLst/>
                <a:latin typeface="be vietnam pro"/>
              </a:rPr>
            </a:br>
            <a:endParaRPr lang="en-US" sz="2800" dirty="0"/>
          </a:p>
        </p:txBody>
      </p:sp>
      <p:sp>
        <p:nvSpPr>
          <p:cNvPr id="5" name="Text Placeholder 4">
            <a:extLst>
              <a:ext uri="{FF2B5EF4-FFF2-40B4-BE49-F238E27FC236}">
                <a16:creationId xmlns:a16="http://schemas.microsoft.com/office/drawing/2014/main" id="{7D8E65D4-04BC-83DC-423D-A28099813389}"/>
              </a:ext>
            </a:extLst>
          </p:cNvPr>
          <p:cNvSpPr>
            <a:spLocks noGrp="1"/>
          </p:cNvSpPr>
          <p:nvPr>
            <p:ph type="body" idx="3"/>
          </p:nvPr>
        </p:nvSpPr>
        <p:spPr>
          <a:xfrm>
            <a:off x="6265627" y="1350457"/>
            <a:ext cx="2743200" cy="1221293"/>
          </a:xfrm>
        </p:spPr>
        <p:txBody>
          <a:bodyPr>
            <a:normAutofit/>
          </a:bodyPr>
          <a:lstStyle/>
          <a:p>
            <a:pPr marL="139700" indent="0">
              <a:buNone/>
            </a:pPr>
            <a:r>
              <a:rPr lang="en-US" sz="1200" dirty="0">
                <a:latin typeface="be vietnam pro"/>
                <a:ea typeface="Calibri" panose="020F0502020204030204" pitchFamily="34" charset="0"/>
                <a:cs typeface="Times New Roman" panose="02020603050405020304" pitchFamily="18" charset="0"/>
              </a:rPr>
              <a:t>F</a:t>
            </a:r>
            <a:r>
              <a:rPr lang="en-US" sz="1200" dirty="0">
                <a:effectLst/>
                <a:latin typeface="be vietnam pro"/>
                <a:ea typeface="Calibri" panose="020F0502020204030204" pitchFamily="34" charset="0"/>
                <a:cs typeface="Times New Roman" panose="02020603050405020304" pitchFamily="18" charset="0"/>
              </a:rPr>
              <a:t>requency of network tests conducted in Singapore with international SIM cards.</a:t>
            </a:r>
            <a:endParaRPr lang="en-US" sz="1200" dirty="0">
              <a:latin typeface="be vietnam pro"/>
            </a:endParaRPr>
          </a:p>
        </p:txBody>
      </p:sp>
      <p:pic>
        <p:nvPicPr>
          <p:cNvPr id="6" name="Picture 5">
            <a:extLst>
              <a:ext uri="{FF2B5EF4-FFF2-40B4-BE49-F238E27FC236}">
                <a16:creationId xmlns:a16="http://schemas.microsoft.com/office/drawing/2014/main" id="{F8C42CB9-5632-F202-7A38-414EB4C4A17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4380" y="1017725"/>
            <a:ext cx="5943600" cy="3994785"/>
          </a:xfrm>
          <a:prstGeom prst="rect">
            <a:avLst/>
          </a:prstGeom>
        </p:spPr>
      </p:pic>
    </p:spTree>
    <p:extLst>
      <p:ext uri="{BB962C8B-B14F-4D97-AF65-F5344CB8AC3E}">
        <p14:creationId xmlns:p14="http://schemas.microsoft.com/office/powerpoint/2010/main" val="20074892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6D709E6-C9C6-8E52-0F10-9AA5DF90F934}"/>
              </a:ext>
            </a:extLst>
          </p:cNvPr>
          <p:cNvSpPr>
            <a:spLocks noGrp="1"/>
          </p:cNvSpPr>
          <p:nvPr>
            <p:ph type="title"/>
          </p:nvPr>
        </p:nvSpPr>
        <p:spPr>
          <a:xfrm>
            <a:off x="457200" y="507023"/>
            <a:ext cx="8229600" cy="572700"/>
          </a:xfrm>
        </p:spPr>
        <p:txBody>
          <a:bodyPr>
            <a:noAutofit/>
          </a:bodyPr>
          <a:lstStyle/>
          <a:p>
            <a:pPr algn="ctr"/>
            <a:r>
              <a:rPr lang="en-US" sz="2800" dirty="0">
                <a:solidFill>
                  <a:srgbClr val="142223"/>
                </a:solidFill>
                <a:latin typeface="be vietnam pro"/>
              </a:rPr>
              <a:t>Malaysia and Indonesia users tested mostly in the Central Region while Roaming in Singapore</a:t>
            </a:r>
            <a:br>
              <a:rPr lang="en-US" sz="2800" kern="100" dirty="0">
                <a:effectLst/>
                <a:latin typeface="be vietnam pro"/>
                <a:ea typeface="Calibri" panose="020F0502020204030204" pitchFamily="34" charset="0"/>
                <a:cs typeface="Times New Roman" panose="02020603050405020304" pitchFamily="18" charset="0"/>
              </a:rPr>
            </a:br>
            <a:endParaRPr lang="en-US" sz="2800" dirty="0">
              <a:latin typeface="be vietnam pro"/>
            </a:endParaRPr>
          </a:p>
        </p:txBody>
      </p:sp>
      <p:pic>
        <p:nvPicPr>
          <p:cNvPr id="6" name="Picture 5">
            <a:extLst>
              <a:ext uri="{FF2B5EF4-FFF2-40B4-BE49-F238E27FC236}">
                <a16:creationId xmlns:a16="http://schemas.microsoft.com/office/drawing/2014/main" id="{F21BAD16-AD0B-AE4A-8D3D-93683F4CC054}"/>
              </a:ext>
            </a:extLst>
          </p:cNvPr>
          <p:cNvPicPr>
            <a:picLocks noChangeAspect="1"/>
          </p:cNvPicPr>
          <p:nvPr/>
        </p:nvPicPr>
        <p:blipFill>
          <a:blip r:embed="rId3"/>
          <a:stretch>
            <a:fillRect/>
          </a:stretch>
        </p:blipFill>
        <p:spPr>
          <a:xfrm>
            <a:off x="1459584" y="1079723"/>
            <a:ext cx="6224832" cy="3871899"/>
          </a:xfrm>
          <a:prstGeom prst="rect">
            <a:avLst/>
          </a:prstGeom>
        </p:spPr>
      </p:pic>
    </p:spTree>
    <p:extLst>
      <p:ext uri="{BB962C8B-B14F-4D97-AF65-F5344CB8AC3E}">
        <p14:creationId xmlns:p14="http://schemas.microsoft.com/office/powerpoint/2010/main" val="12711447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8274CB-232E-347D-5B56-8883AF52D3A2}"/>
              </a:ext>
            </a:extLst>
          </p:cNvPr>
          <p:cNvSpPr>
            <a:spLocks noGrp="1"/>
          </p:cNvSpPr>
          <p:nvPr>
            <p:ph type="title"/>
          </p:nvPr>
        </p:nvSpPr>
        <p:spPr>
          <a:xfrm>
            <a:off x="459189" y="-562"/>
            <a:ext cx="8442960" cy="1209179"/>
          </a:xfrm>
        </p:spPr>
        <p:txBody>
          <a:bodyPr>
            <a:noAutofit/>
          </a:bodyPr>
          <a:lstStyle/>
          <a:p>
            <a:pPr algn="ctr"/>
            <a:r>
              <a:rPr lang="en-US" sz="2200" dirty="0">
                <a:solidFill>
                  <a:srgbClr val="142223"/>
                </a:solidFill>
                <a:latin typeface="be vietnam pro"/>
              </a:rPr>
              <a:t>Malaysia and Indonesia users experience lower speeds and increased latency than domestic users when Roaming in Singapore</a:t>
            </a:r>
          </a:p>
        </p:txBody>
      </p:sp>
      <p:pic>
        <p:nvPicPr>
          <p:cNvPr id="6" name="Picture 5">
            <a:extLst>
              <a:ext uri="{FF2B5EF4-FFF2-40B4-BE49-F238E27FC236}">
                <a16:creationId xmlns:a16="http://schemas.microsoft.com/office/drawing/2014/main" id="{E70C9137-ECA0-4FA2-16F7-796E2301879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75379" y="1301247"/>
            <a:ext cx="4793241" cy="3665015"/>
          </a:xfrm>
          <a:prstGeom prst="rect">
            <a:avLst/>
          </a:prstGeom>
          <a:noFill/>
          <a:ln>
            <a:noFill/>
          </a:ln>
        </p:spPr>
      </p:pic>
    </p:spTree>
    <p:extLst>
      <p:ext uri="{BB962C8B-B14F-4D97-AF65-F5344CB8AC3E}">
        <p14:creationId xmlns:p14="http://schemas.microsoft.com/office/powerpoint/2010/main" val="12036030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5" name="Google Shape;515;p83"/>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s-419" sz="2800" dirty="0">
                <a:latin typeface="be vietnam pro"/>
              </a:rPr>
              <a:t>Agenda</a:t>
            </a:r>
            <a:endParaRPr sz="2800" dirty="0">
              <a:latin typeface="be vietnam pro"/>
            </a:endParaRPr>
          </a:p>
        </p:txBody>
      </p:sp>
      <p:sp>
        <p:nvSpPr>
          <p:cNvPr id="514" name="Google Shape;514;p83"/>
          <p:cNvSpPr txBox="1">
            <a:spLocks noGrp="1"/>
          </p:cNvSpPr>
          <p:nvPr>
            <p:ph type="body" idx="1"/>
          </p:nvPr>
        </p:nvSpPr>
        <p:spPr>
          <a:xfrm>
            <a:off x="457199" y="1140333"/>
            <a:ext cx="7670801" cy="3551400"/>
          </a:xfrm>
          <a:prstGeom prst="rect">
            <a:avLst/>
          </a:prstGeom>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Clr>
                <a:schemeClr val="accent1"/>
              </a:buClr>
              <a:buSzPts val="1100"/>
              <a:buChar char="•"/>
            </a:pPr>
            <a:r>
              <a:rPr lang="es-419" sz="1200" dirty="0">
                <a:latin typeface="be vietnam pro"/>
              </a:rPr>
              <a:t>Introduction</a:t>
            </a:r>
            <a:endParaRPr sz="1200" dirty="0">
              <a:latin typeface="be vietnam pro"/>
            </a:endParaRPr>
          </a:p>
          <a:p>
            <a:pPr marL="457200" lvl="0" indent="-298450" algn="l" rtl="0">
              <a:lnSpc>
                <a:spcPct val="100000"/>
              </a:lnSpc>
              <a:spcBef>
                <a:spcPts val="800"/>
              </a:spcBef>
              <a:spcAft>
                <a:spcPts val="0"/>
              </a:spcAft>
              <a:buClr>
                <a:schemeClr val="accent1"/>
              </a:buClr>
              <a:buSzPts val="1100"/>
              <a:buChar char="•"/>
            </a:pPr>
            <a:r>
              <a:rPr lang="es-419" sz="1200" dirty="0">
                <a:latin typeface="be vietnam pro"/>
              </a:rPr>
              <a:t>Data </a:t>
            </a:r>
            <a:r>
              <a:rPr lang="es-419" sz="1200" dirty="0" err="1">
                <a:latin typeface="be vietnam pro"/>
              </a:rPr>
              <a:t>Overview</a:t>
            </a:r>
            <a:r>
              <a:rPr lang="es-419" sz="1200" dirty="0">
                <a:latin typeface="be vietnam pro"/>
              </a:rPr>
              <a:t>, </a:t>
            </a:r>
            <a:r>
              <a:rPr lang="es-419" sz="1200" dirty="0" err="1">
                <a:latin typeface="be vietnam pro"/>
              </a:rPr>
              <a:t>Methodology</a:t>
            </a:r>
            <a:r>
              <a:rPr lang="es-419" sz="1200" dirty="0">
                <a:latin typeface="be vietnam pro"/>
              </a:rPr>
              <a:t> &amp; Key </a:t>
            </a:r>
            <a:r>
              <a:rPr lang="en-US" sz="1200" dirty="0">
                <a:latin typeface="be vietnam pro"/>
              </a:rPr>
              <a:t>Findings</a:t>
            </a:r>
            <a:endParaRPr sz="1200" dirty="0">
              <a:latin typeface="be vietnam pro"/>
            </a:endParaRPr>
          </a:p>
          <a:p>
            <a:pPr marL="457200" lvl="0" indent="-298450" algn="l" rtl="0">
              <a:lnSpc>
                <a:spcPct val="100000"/>
              </a:lnSpc>
              <a:spcBef>
                <a:spcPts val="800"/>
              </a:spcBef>
              <a:spcAft>
                <a:spcPts val="0"/>
              </a:spcAft>
              <a:buClr>
                <a:schemeClr val="accent1"/>
              </a:buClr>
              <a:buSzPts val="1100"/>
              <a:buChar char="•"/>
            </a:pPr>
            <a:r>
              <a:rPr lang="es-419" sz="1200" dirty="0" err="1">
                <a:latin typeface="be vietnam pro"/>
              </a:rPr>
              <a:t>Domestic</a:t>
            </a:r>
            <a:r>
              <a:rPr lang="es-419" sz="1200" dirty="0">
                <a:latin typeface="be vietnam pro"/>
              </a:rPr>
              <a:t> Android </a:t>
            </a:r>
            <a:r>
              <a:rPr lang="es-419" sz="1200" dirty="0" err="1">
                <a:latin typeface="be vietnam pro"/>
              </a:rPr>
              <a:t>User</a:t>
            </a:r>
            <a:r>
              <a:rPr lang="es-419" sz="1200" dirty="0">
                <a:latin typeface="be vietnam pro"/>
              </a:rPr>
              <a:t> </a:t>
            </a:r>
            <a:r>
              <a:rPr lang="es-419" sz="1200" dirty="0" err="1">
                <a:latin typeface="be vietnam pro"/>
              </a:rPr>
              <a:t>Experience</a:t>
            </a:r>
            <a:r>
              <a:rPr lang="es-419" sz="1200" dirty="0">
                <a:latin typeface="be vietnam pro"/>
              </a:rPr>
              <a:t> </a:t>
            </a:r>
          </a:p>
          <a:p>
            <a:pPr marL="457200" lvl="0" indent="-298450" algn="l" rtl="0">
              <a:lnSpc>
                <a:spcPct val="100000"/>
              </a:lnSpc>
              <a:spcBef>
                <a:spcPts val="800"/>
              </a:spcBef>
              <a:spcAft>
                <a:spcPts val="0"/>
              </a:spcAft>
              <a:buClr>
                <a:schemeClr val="accent1"/>
              </a:buClr>
              <a:buSzPts val="1100"/>
              <a:buChar char="•"/>
            </a:pPr>
            <a:r>
              <a:rPr lang="es-419" sz="1200" dirty="0">
                <a:latin typeface="be vietnam pro"/>
              </a:rPr>
              <a:t>Test Performance </a:t>
            </a:r>
            <a:r>
              <a:rPr lang="es-419" sz="1200" dirty="0" err="1">
                <a:latin typeface="be vietnam pro"/>
              </a:rPr>
              <a:t>by</a:t>
            </a:r>
            <a:r>
              <a:rPr lang="es-419" sz="1200" dirty="0">
                <a:latin typeface="be vietnam pro"/>
              </a:rPr>
              <a:t> </a:t>
            </a:r>
            <a:r>
              <a:rPr lang="es-419" sz="1200" dirty="0" err="1">
                <a:latin typeface="be vietnam pro"/>
              </a:rPr>
              <a:t>Region</a:t>
            </a:r>
            <a:r>
              <a:rPr lang="es-419" sz="1200" dirty="0">
                <a:latin typeface="be vietnam pro"/>
              </a:rPr>
              <a:t> &amp; Network </a:t>
            </a:r>
            <a:r>
              <a:rPr lang="es-419" sz="1200" dirty="0" err="1">
                <a:latin typeface="be vietnam pro"/>
              </a:rPr>
              <a:t>Operators</a:t>
            </a:r>
            <a:r>
              <a:rPr lang="es-419" sz="1200" dirty="0">
                <a:latin typeface="be vietnam pro"/>
              </a:rPr>
              <a:t> </a:t>
            </a:r>
            <a:r>
              <a:rPr lang="es-419" sz="1200" dirty="0" err="1">
                <a:latin typeface="be vietnam pro"/>
              </a:rPr>
              <a:t>Analysis</a:t>
            </a:r>
            <a:endParaRPr sz="1200" dirty="0">
              <a:latin typeface="be vietnam pro"/>
            </a:endParaRPr>
          </a:p>
          <a:p>
            <a:pPr marL="457200" lvl="0" indent="-298450" algn="l" rtl="0">
              <a:lnSpc>
                <a:spcPct val="100000"/>
              </a:lnSpc>
              <a:spcBef>
                <a:spcPts val="800"/>
              </a:spcBef>
              <a:spcAft>
                <a:spcPts val="0"/>
              </a:spcAft>
              <a:buClr>
                <a:schemeClr val="accent1"/>
              </a:buClr>
              <a:buSzPts val="1100"/>
              <a:buChar char="•"/>
            </a:pPr>
            <a:r>
              <a:rPr lang="es-419" sz="1200" dirty="0" err="1">
                <a:latin typeface="be vietnam pro"/>
              </a:rPr>
              <a:t>Connection</a:t>
            </a:r>
            <a:r>
              <a:rPr lang="es-419" sz="1200" dirty="0">
                <a:latin typeface="be vietnam pro"/>
              </a:rPr>
              <a:t> </a:t>
            </a:r>
            <a:r>
              <a:rPr lang="es-419" sz="1200" dirty="0" err="1">
                <a:latin typeface="be vietnam pro"/>
              </a:rPr>
              <a:t>Types</a:t>
            </a:r>
            <a:r>
              <a:rPr lang="es-419" sz="1200" dirty="0">
                <a:latin typeface="be vietnam pro"/>
              </a:rPr>
              <a:t> &amp; Top Devices </a:t>
            </a:r>
            <a:r>
              <a:rPr lang="es-419" sz="1200" dirty="0" err="1">
                <a:latin typeface="be vietnam pro"/>
              </a:rPr>
              <a:t>among</a:t>
            </a:r>
            <a:r>
              <a:rPr lang="es-419" sz="1200" dirty="0">
                <a:latin typeface="be vietnam pro"/>
              </a:rPr>
              <a:t> </a:t>
            </a:r>
            <a:r>
              <a:rPr lang="es-419" sz="1200" dirty="0" err="1">
                <a:latin typeface="be vietnam pro"/>
              </a:rPr>
              <a:t>Singapore</a:t>
            </a:r>
            <a:r>
              <a:rPr lang="es-419" sz="1200" dirty="0">
                <a:latin typeface="be vietnam pro"/>
              </a:rPr>
              <a:t> </a:t>
            </a:r>
            <a:r>
              <a:rPr lang="es-419" sz="1200" dirty="0" err="1">
                <a:latin typeface="be vietnam pro"/>
              </a:rPr>
              <a:t>Domestic</a:t>
            </a:r>
            <a:r>
              <a:rPr lang="es-419" sz="1200" dirty="0">
                <a:latin typeface="be vietnam pro"/>
              </a:rPr>
              <a:t> </a:t>
            </a:r>
            <a:r>
              <a:rPr lang="es-419" sz="1200" dirty="0" err="1">
                <a:latin typeface="be vietnam pro"/>
              </a:rPr>
              <a:t>Users</a:t>
            </a:r>
            <a:endParaRPr sz="1200" dirty="0">
              <a:latin typeface="be vietnam pro"/>
            </a:endParaRPr>
          </a:p>
          <a:p>
            <a:pPr marL="457200" lvl="0" indent="-298450" algn="l" rtl="0">
              <a:lnSpc>
                <a:spcPct val="100000"/>
              </a:lnSpc>
              <a:spcBef>
                <a:spcPts val="800"/>
              </a:spcBef>
              <a:spcAft>
                <a:spcPts val="0"/>
              </a:spcAft>
              <a:buClr>
                <a:schemeClr val="accent1"/>
              </a:buClr>
              <a:buSzPts val="1100"/>
              <a:buChar char="•"/>
            </a:pPr>
            <a:r>
              <a:rPr lang="es-419" sz="1200" dirty="0">
                <a:latin typeface="be vietnam pro"/>
              </a:rPr>
              <a:t>Device </a:t>
            </a:r>
            <a:r>
              <a:rPr lang="es-419" sz="1200" dirty="0" err="1">
                <a:latin typeface="be vietnam pro"/>
              </a:rPr>
              <a:t>Analysis</a:t>
            </a:r>
            <a:r>
              <a:rPr lang="es-419" sz="1200" dirty="0">
                <a:latin typeface="be vietnam pro"/>
              </a:rPr>
              <a:t> &amp; </a:t>
            </a:r>
            <a:r>
              <a:rPr lang="es-419" sz="1200" dirty="0" err="1">
                <a:latin typeface="be vietnam pro"/>
              </a:rPr>
              <a:t>Model</a:t>
            </a:r>
            <a:r>
              <a:rPr lang="es-419" sz="1200" dirty="0">
                <a:latin typeface="be vietnam pro"/>
              </a:rPr>
              <a:t> </a:t>
            </a:r>
            <a:r>
              <a:rPr lang="es-419" sz="1200" dirty="0" err="1">
                <a:latin typeface="be vietnam pro"/>
              </a:rPr>
              <a:t>Distribution</a:t>
            </a:r>
            <a:r>
              <a:rPr lang="es-419" sz="1200" dirty="0">
                <a:latin typeface="be vietnam pro"/>
              </a:rPr>
              <a:t> </a:t>
            </a:r>
            <a:r>
              <a:rPr lang="es-419" sz="1200" dirty="0" err="1">
                <a:latin typeface="be vietnam pro"/>
              </a:rPr>
              <a:t>by</a:t>
            </a:r>
            <a:r>
              <a:rPr lang="es-419" sz="1200" dirty="0">
                <a:latin typeface="be vietnam pro"/>
              </a:rPr>
              <a:t> </a:t>
            </a:r>
            <a:r>
              <a:rPr lang="es-419" sz="1200" dirty="0" err="1">
                <a:latin typeface="be vietnam pro"/>
              </a:rPr>
              <a:t>Operator</a:t>
            </a:r>
            <a:endParaRPr sz="1200" dirty="0">
              <a:latin typeface="be vietnam pro"/>
            </a:endParaRPr>
          </a:p>
          <a:p>
            <a:pPr marL="457200" lvl="0" indent="-298450" algn="l" rtl="0">
              <a:lnSpc>
                <a:spcPct val="100000"/>
              </a:lnSpc>
              <a:spcBef>
                <a:spcPts val="800"/>
              </a:spcBef>
              <a:spcAft>
                <a:spcPts val="0"/>
              </a:spcAft>
              <a:buClr>
                <a:schemeClr val="accent1"/>
              </a:buClr>
              <a:buSzPts val="1100"/>
              <a:buChar char="•"/>
            </a:pPr>
            <a:r>
              <a:rPr lang="es-419" sz="1200" dirty="0">
                <a:latin typeface="be vietnam pro"/>
              </a:rPr>
              <a:t>Roaming in </a:t>
            </a:r>
            <a:r>
              <a:rPr lang="es-419" sz="1200" dirty="0" err="1">
                <a:latin typeface="be vietnam pro"/>
              </a:rPr>
              <a:t>Singapore</a:t>
            </a:r>
            <a:r>
              <a:rPr lang="es-419" sz="1200" dirty="0">
                <a:latin typeface="be vietnam pro"/>
              </a:rPr>
              <a:t>: Test </a:t>
            </a:r>
            <a:r>
              <a:rPr lang="es-419" sz="1200" dirty="0" err="1">
                <a:latin typeface="be vietnam pro"/>
              </a:rPr>
              <a:t>Counts</a:t>
            </a:r>
            <a:r>
              <a:rPr lang="es-419" sz="1200" dirty="0">
                <a:latin typeface="be vietnam pro"/>
              </a:rPr>
              <a:t> &amp; </a:t>
            </a:r>
            <a:r>
              <a:rPr lang="es-419" sz="1200" dirty="0" err="1">
                <a:latin typeface="be vietnam pro"/>
              </a:rPr>
              <a:t>Analysis</a:t>
            </a:r>
            <a:r>
              <a:rPr lang="es-419" sz="1200" dirty="0">
                <a:latin typeface="be vietnam pro"/>
              </a:rPr>
              <a:t> </a:t>
            </a:r>
            <a:r>
              <a:rPr lang="es-419" sz="1200" dirty="0" err="1">
                <a:latin typeface="be vietnam pro"/>
              </a:rPr>
              <a:t>by</a:t>
            </a:r>
            <a:r>
              <a:rPr lang="es-419" sz="1200" dirty="0">
                <a:latin typeface="be vietnam pro"/>
              </a:rPr>
              <a:t> </a:t>
            </a:r>
            <a:r>
              <a:rPr lang="es-419" sz="1200" dirty="0" err="1">
                <a:latin typeface="be vietnam pro"/>
              </a:rPr>
              <a:t>Region</a:t>
            </a:r>
            <a:endParaRPr sz="1200" dirty="0">
              <a:latin typeface="be vietnam pro"/>
            </a:endParaRPr>
          </a:p>
          <a:p>
            <a:pPr marL="457200" lvl="0" indent="-298450" algn="l" rtl="0">
              <a:lnSpc>
                <a:spcPct val="100000"/>
              </a:lnSpc>
              <a:spcBef>
                <a:spcPts val="800"/>
              </a:spcBef>
              <a:spcAft>
                <a:spcPts val="0"/>
              </a:spcAft>
              <a:buClr>
                <a:schemeClr val="accent1"/>
              </a:buClr>
              <a:buSzPts val="1100"/>
              <a:buChar char="•"/>
            </a:pPr>
            <a:r>
              <a:rPr lang="es-419" sz="1200" dirty="0">
                <a:latin typeface="be vietnam pro"/>
              </a:rPr>
              <a:t>Roaming </a:t>
            </a:r>
            <a:r>
              <a:rPr lang="es-419" sz="1200" dirty="0" err="1">
                <a:latin typeface="be vietnam pro"/>
              </a:rPr>
              <a:t>User</a:t>
            </a:r>
            <a:r>
              <a:rPr lang="es-419" sz="1200" dirty="0">
                <a:latin typeface="be vietnam pro"/>
              </a:rPr>
              <a:t> </a:t>
            </a:r>
            <a:r>
              <a:rPr lang="es-419" sz="1200" dirty="0" err="1">
                <a:latin typeface="be vietnam pro"/>
              </a:rPr>
              <a:t>Experience</a:t>
            </a:r>
            <a:r>
              <a:rPr lang="es-419" sz="1200" dirty="0">
                <a:latin typeface="be vietnam pro"/>
              </a:rPr>
              <a:t> &amp; Device Preferences </a:t>
            </a:r>
            <a:r>
              <a:rPr lang="es-419" sz="1200" dirty="0" err="1">
                <a:latin typeface="be vietnam pro"/>
              </a:rPr>
              <a:t>of</a:t>
            </a:r>
            <a:r>
              <a:rPr lang="es-419" sz="1200" dirty="0">
                <a:latin typeface="be vietnam pro"/>
              </a:rPr>
              <a:t> </a:t>
            </a:r>
            <a:r>
              <a:rPr lang="es-419" sz="1200" dirty="0" err="1">
                <a:latin typeface="be vietnam pro"/>
              </a:rPr>
              <a:t>Roamers</a:t>
            </a:r>
            <a:r>
              <a:rPr lang="es-419" sz="1200" dirty="0">
                <a:latin typeface="be vietnam pro"/>
              </a:rPr>
              <a:t> in </a:t>
            </a:r>
            <a:r>
              <a:rPr lang="es-419" sz="1200" dirty="0" err="1">
                <a:latin typeface="be vietnam pro"/>
              </a:rPr>
              <a:t>Singapore</a:t>
            </a:r>
            <a:endParaRPr sz="1200" dirty="0">
              <a:latin typeface="be vietnam pro"/>
            </a:endParaRPr>
          </a:p>
          <a:p>
            <a:pPr marL="457200" lvl="0" indent="-298450" algn="l" rtl="0">
              <a:lnSpc>
                <a:spcPct val="100000"/>
              </a:lnSpc>
              <a:spcBef>
                <a:spcPts val="800"/>
              </a:spcBef>
              <a:spcAft>
                <a:spcPts val="800"/>
              </a:spcAft>
              <a:buClr>
                <a:schemeClr val="accent1"/>
              </a:buClr>
              <a:buSzPts val="1100"/>
              <a:buChar char="•"/>
            </a:pPr>
            <a:r>
              <a:rPr lang="es-419" sz="1200" dirty="0">
                <a:latin typeface="be vietnam pro"/>
              </a:rPr>
              <a:t>Conclusion</a:t>
            </a:r>
            <a:endParaRPr sz="1200" dirty="0">
              <a:latin typeface="be vietnam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1BF23B8-D550-2951-9BE6-C71557CD25EB}"/>
              </a:ext>
            </a:extLst>
          </p:cNvPr>
          <p:cNvSpPr>
            <a:spLocks noGrp="1"/>
          </p:cNvSpPr>
          <p:nvPr>
            <p:ph type="title"/>
          </p:nvPr>
        </p:nvSpPr>
        <p:spPr/>
        <p:txBody>
          <a:bodyPr>
            <a:noAutofit/>
          </a:bodyPr>
          <a:lstStyle/>
          <a:p>
            <a:pPr algn="ctr"/>
            <a:r>
              <a:rPr lang="en-US" sz="2800" kern="100" dirty="0">
                <a:solidFill>
                  <a:srgbClr val="142223"/>
                </a:solidFill>
                <a:effectLst/>
                <a:latin typeface="be vietnam pro"/>
                <a:ea typeface="Calibri" panose="020F0502020204030204" pitchFamily="34" charset="0"/>
                <a:cs typeface="Times New Roman" panose="02020603050405020304" pitchFamily="18" charset="0"/>
              </a:rPr>
              <a:t>Malaysia and Indonesia </a:t>
            </a:r>
            <a:r>
              <a:rPr lang="en-US" sz="2800" kern="100" dirty="0">
                <a:solidFill>
                  <a:srgbClr val="142223"/>
                </a:solidFill>
                <a:latin typeface="be vietnam pro"/>
                <a:ea typeface="Calibri" panose="020F0502020204030204" pitchFamily="34" charset="0"/>
                <a:cs typeface="Times New Roman" panose="02020603050405020304" pitchFamily="18" charset="0"/>
              </a:rPr>
              <a:t>users rely on LTE while Roaming in Singapore</a:t>
            </a:r>
            <a:br>
              <a:rPr lang="en-US" sz="2800" kern="100" dirty="0">
                <a:effectLst/>
                <a:latin typeface="be vietnam pro"/>
                <a:ea typeface="Calibri" panose="020F0502020204030204" pitchFamily="34" charset="0"/>
                <a:cs typeface="Times New Roman" panose="02020603050405020304" pitchFamily="18" charset="0"/>
              </a:rPr>
            </a:br>
            <a:endParaRPr lang="en-US" sz="2800" dirty="0">
              <a:latin typeface="be vietnam pro"/>
            </a:endParaRPr>
          </a:p>
        </p:txBody>
      </p:sp>
      <p:pic>
        <p:nvPicPr>
          <p:cNvPr id="6" name="Picture 5" descr="A graph of blue and yellow bars&#10;&#10;Description automatically generated">
            <a:extLst>
              <a:ext uri="{FF2B5EF4-FFF2-40B4-BE49-F238E27FC236}">
                <a16:creationId xmlns:a16="http://schemas.microsoft.com/office/drawing/2014/main" id="{301DDD4E-4D20-86B9-EB6A-BB5CE43341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1102896"/>
            <a:ext cx="5943600" cy="3409315"/>
          </a:xfrm>
          <a:prstGeom prst="rect">
            <a:avLst/>
          </a:prstGeom>
        </p:spPr>
      </p:pic>
      <p:sp>
        <p:nvSpPr>
          <p:cNvPr id="7" name="TextBox 6">
            <a:extLst>
              <a:ext uri="{FF2B5EF4-FFF2-40B4-BE49-F238E27FC236}">
                <a16:creationId xmlns:a16="http://schemas.microsoft.com/office/drawing/2014/main" id="{8F2A2BE0-571E-2B06-F511-AC78CB26F2EC}"/>
              </a:ext>
            </a:extLst>
          </p:cNvPr>
          <p:cNvSpPr txBox="1"/>
          <p:nvPr/>
        </p:nvSpPr>
        <p:spPr>
          <a:xfrm>
            <a:off x="6400800" y="2702872"/>
            <a:ext cx="2536466" cy="923330"/>
          </a:xfrm>
          <a:prstGeom prst="rect">
            <a:avLst/>
          </a:prstGeom>
          <a:noFill/>
        </p:spPr>
        <p:txBody>
          <a:bodyPr wrap="square" rtlCol="0">
            <a:spAutoFit/>
          </a:bodyPr>
          <a:lstStyle/>
          <a:p>
            <a:r>
              <a:rPr lang="en-US" sz="1200" dirty="0">
                <a:solidFill>
                  <a:schemeClr val="dk1"/>
                </a:solidFill>
                <a:latin typeface="be vietnam pro"/>
                <a:ea typeface="Calibri" panose="020F0502020204030204" pitchFamily="34" charset="0"/>
                <a:cs typeface="Times New Roman" panose="02020603050405020304" pitchFamily="18" charset="0"/>
              </a:rPr>
              <a:t>No NR connections from roamers vs 11.7% NR connection by domestic Singapore users.</a:t>
            </a:r>
          </a:p>
          <a:p>
            <a:endParaRPr lang="en-US" sz="1600" dirty="0">
              <a:latin typeface="be vietnam pro"/>
            </a:endParaRPr>
          </a:p>
        </p:txBody>
      </p:sp>
    </p:spTree>
    <p:extLst>
      <p:ext uri="{BB962C8B-B14F-4D97-AF65-F5344CB8AC3E}">
        <p14:creationId xmlns:p14="http://schemas.microsoft.com/office/powerpoint/2010/main" val="3513768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468CCC-178B-A6CC-1CDE-9FF107EED4F1}"/>
              </a:ext>
            </a:extLst>
          </p:cNvPr>
          <p:cNvSpPr>
            <a:spLocks noGrp="1"/>
          </p:cNvSpPr>
          <p:nvPr>
            <p:ph type="title"/>
          </p:nvPr>
        </p:nvSpPr>
        <p:spPr/>
        <p:txBody>
          <a:bodyPr>
            <a:noAutofit/>
          </a:bodyPr>
          <a:lstStyle/>
          <a:p>
            <a:pPr algn="ctr"/>
            <a:r>
              <a:rPr lang="en-US" sz="2800" kern="100" dirty="0">
                <a:solidFill>
                  <a:srgbClr val="142223"/>
                </a:solidFill>
                <a:latin typeface="be vietnam pro"/>
                <a:ea typeface="Calibri" panose="020F0502020204030204" pitchFamily="34" charset="0"/>
                <a:cs typeface="Times New Roman" panose="02020603050405020304" pitchFamily="18" charset="0"/>
              </a:rPr>
              <a:t>Top Roaming Network Operators from Indonesia and Malaysia roaming in Singapore</a:t>
            </a:r>
            <a:br>
              <a:rPr lang="en-US" sz="2800" kern="100" dirty="0">
                <a:effectLst/>
                <a:latin typeface="be vietnam pro"/>
                <a:ea typeface="Calibri" panose="020F0502020204030204" pitchFamily="34" charset="0"/>
                <a:cs typeface="Times New Roman" panose="02020603050405020304" pitchFamily="18" charset="0"/>
              </a:rPr>
            </a:br>
            <a:endParaRPr lang="en-US" sz="2800" dirty="0">
              <a:latin typeface="be vietnam pro"/>
            </a:endParaRPr>
          </a:p>
        </p:txBody>
      </p:sp>
      <p:pic>
        <p:nvPicPr>
          <p:cNvPr id="6" name="Picture 5">
            <a:extLst>
              <a:ext uri="{FF2B5EF4-FFF2-40B4-BE49-F238E27FC236}">
                <a16:creationId xmlns:a16="http://schemas.microsoft.com/office/drawing/2014/main" id="{431D40D7-F64F-B7B7-022B-CB15468AA529}"/>
              </a:ext>
            </a:extLst>
          </p:cNvPr>
          <p:cNvPicPr>
            <a:picLocks noChangeAspect="1"/>
          </p:cNvPicPr>
          <p:nvPr/>
        </p:nvPicPr>
        <p:blipFill>
          <a:blip r:embed="rId3"/>
          <a:srcRect/>
          <a:stretch/>
        </p:blipFill>
        <p:spPr bwMode="auto">
          <a:xfrm>
            <a:off x="1925662" y="1195527"/>
            <a:ext cx="5292676" cy="3898265"/>
          </a:xfrm>
          <a:prstGeom prst="rect">
            <a:avLst/>
          </a:prstGeom>
          <a:noFill/>
          <a:ln>
            <a:noFill/>
          </a:ln>
        </p:spPr>
      </p:pic>
    </p:spTree>
    <p:extLst>
      <p:ext uri="{BB962C8B-B14F-4D97-AF65-F5344CB8AC3E}">
        <p14:creationId xmlns:p14="http://schemas.microsoft.com/office/powerpoint/2010/main" val="3316648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468CCC-178B-A6CC-1CDE-9FF107EED4F1}"/>
              </a:ext>
            </a:extLst>
          </p:cNvPr>
          <p:cNvSpPr>
            <a:spLocks noGrp="1"/>
          </p:cNvSpPr>
          <p:nvPr>
            <p:ph type="title"/>
          </p:nvPr>
        </p:nvSpPr>
        <p:spPr>
          <a:xfrm>
            <a:off x="329979" y="288451"/>
            <a:ext cx="8229600" cy="572700"/>
          </a:xfrm>
        </p:spPr>
        <p:txBody>
          <a:bodyPr>
            <a:normAutofit fontScale="90000"/>
          </a:bodyPr>
          <a:lstStyle/>
          <a:p>
            <a:pPr algn="ctr"/>
            <a:r>
              <a:rPr lang="en-US" sz="2700" kern="100" dirty="0">
                <a:solidFill>
                  <a:srgbClr val="142223"/>
                </a:solidFill>
                <a:latin typeface="be vietnam pro"/>
                <a:ea typeface="Calibri" panose="020F0502020204030204" pitchFamily="34" charset="0"/>
                <a:cs typeface="Times New Roman" panose="02020603050405020304" pitchFamily="18" charset="0"/>
              </a:rPr>
              <a:t>How Malaysia and Indonesia Roaming Experience in Singapore is Affected by Their Choice of Operator</a:t>
            </a:r>
          </a:p>
        </p:txBody>
      </p:sp>
      <p:pic>
        <p:nvPicPr>
          <p:cNvPr id="1028" name="Picture 4">
            <a:extLst>
              <a:ext uri="{FF2B5EF4-FFF2-40B4-BE49-F238E27FC236}">
                <a16:creationId xmlns:a16="http://schemas.microsoft.com/office/drawing/2014/main" id="{F04954CD-7F33-0FA5-5CD5-88B97C847C1F}"/>
              </a:ext>
            </a:extLst>
          </p:cNvPr>
          <p:cNvPicPr>
            <a:picLocks noChangeAspect="1" noChangeArrowheads="1"/>
          </p:cNvPicPr>
          <p:nvPr/>
        </p:nvPicPr>
        <p:blipFill>
          <a:blip r:embed="rId3"/>
          <a:srcRect/>
          <a:stretch/>
        </p:blipFill>
        <p:spPr bwMode="auto">
          <a:xfrm>
            <a:off x="0" y="1368006"/>
            <a:ext cx="4350064" cy="320399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681C5E15-68A8-D82E-3B78-71349EED7E1A}"/>
              </a:ext>
            </a:extLst>
          </p:cNvPr>
          <p:cNvPicPr>
            <a:picLocks noChangeAspect="1"/>
          </p:cNvPicPr>
          <p:nvPr/>
        </p:nvPicPr>
        <p:blipFill>
          <a:blip r:embed="rId4"/>
          <a:srcRect/>
          <a:stretch/>
        </p:blipFill>
        <p:spPr>
          <a:xfrm>
            <a:off x="4793937" y="1368006"/>
            <a:ext cx="4350063" cy="3203994"/>
          </a:xfrm>
          <a:prstGeom prst="rect">
            <a:avLst/>
          </a:prstGeom>
        </p:spPr>
      </p:pic>
    </p:spTree>
    <p:extLst>
      <p:ext uri="{BB962C8B-B14F-4D97-AF65-F5344CB8AC3E}">
        <p14:creationId xmlns:p14="http://schemas.microsoft.com/office/powerpoint/2010/main" val="24980707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468CCC-178B-A6CC-1CDE-9FF107EED4F1}"/>
              </a:ext>
            </a:extLst>
          </p:cNvPr>
          <p:cNvSpPr>
            <a:spLocks noGrp="1"/>
          </p:cNvSpPr>
          <p:nvPr>
            <p:ph type="title"/>
          </p:nvPr>
        </p:nvSpPr>
        <p:spPr>
          <a:xfrm>
            <a:off x="329979" y="288451"/>
            <a:ext cx="8229600" cy="572700"/>
          </a:xfrm>
        </p:spPr>
        <p:txBody>
          <a:bodyPr>
            <a:noAutofit/>
          </a:bodyPr>
          <a:lstStyle/>
          <a:p>
            <a:pPr algn="l"/>
            <a:r>
              <a:rPr lang="en-US" sz="2800" kern="100" dirty="0">
                <a:solidFill>
                  <a:srgbClr val="142223"/>
                </a:solidFill>
                <a:latin typeface="be vietnam pro"/>
                <a:ea typeface="Calibri" panose="020F0502020204030204" pitchFamily="34" charset="0"/>
                <a:cs typeface="Times New Roman" panose="02020603050405020304" pitchFamily="18" charset="0"/>
              </a:rPr>
              <a:t>How Malaysia and Indonesia Roaming Experience in Singapore is Affected by Their Choice of Operator</a:t>
            </a:r>
          </a:p>
        </p:txBody>
      </p:sp>
      <p:pic>
        <p:nvPicPr>
          <p:cNvPr id="1028" name="Picture 4">
            <a:extLst>
              <a:ext uri="{FF2B5EF4-FFF2-40B4-BE49-F238E27FC236}">
                <a16:creationId xmlns:a16="http://schemas.microsoft.com/office/drawing/2014/main" id="{F04954CD-7F33-0FA5-5CD5-88B97C847C1F}"/>
              </a:ext>
            </a:extLst>
          </p:cNvPr>
          <p:cNvPicPr>
            <a:picLocks noChangeAspect="1" noChangeArrowheads="1"/>
          </p:cNvPicPr>
          <p:nvPr/>
        </p:nvPicPr>
        <p:blipFill>
          <a:blip r:embed="rId3"/>
          <a:srcRect/>
          <a:stretch/>
        </p:blipFill>
        <p:spPr bwMode="auto">
          <a:xfrm>
            <a:off x="2023533" y="1238300"/>
            <a:ext cx="5096933" cy="37268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33295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2"/>
        <p:cNvGrpSpPr/>
        <p:nvPr/>
      </p:nvGrpSpPr>
      <p:grpSpPr>
        <a:xfrm>
          <a:off x="0" y="0"/>
          <a:ext cx="0" cy="0"/>
          <a:chOff x="0" y="0"/>
          <a:chExt cx="0" cy="0"/>
        </a:xfrm>
      </p:grpSpPr>
      <p:sp>
        <p:nvSpPr>
          <p:cNvPr id="792" name="Google Shape;792;p92"/>
          <p:cNvSpPr txBox="1">
            <a:spLocks noGrp="1"/>
          </p:cNvSpPr>
          <p:nvPr>
            <p:ph type="title"/>
          </p:nvPr>
        </p:nvSpPr>
        <p:spPr>
          <a:xfrm>
            <a:off x="275104" y="184075"/>
            <a:ext cx="8229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s-419" sz="2800" kern="100" dirty="0">
                <a:solidFill>
                  <a:srgbClr val="142223"/>
                </a:solidFill>
                <a:latin typeface="be vietnam pro"/>
                <a:ea typeface="Calibri" panose="020F0502020204030204" pitchFamily="34" charset="0"/>
                <a:cs typeface="Times New Roman" panose="02020603050405020304" pitchFamily="18" charset="0"/>
              </a:rPr>
              <a:t>Device Preferences of Roamers</a:t>
            </a:r>
            <a:endParaRPr sz="2800" kern="100" dirty="0">
              <a:solidFill>
                <a:srgbClr val="142223"/>
              </a:solidFill>
              <a:latin typeface="be vietnam pro"/>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22FC28B9-14D6-27FA-0529-379CCE8161D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47541" y="954541"/>
            <a:ext cx="6648917" cy="4188959"/>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F2C76-ABF1-892C-F153-0C67764F3C8C}"/>
              </a:ext>
            </a:extLst>
          </p:cNvPr>
          <p:cNvSpPr>
            <a:spLocks noGrp="1"/>
          </p:cNvSpPr>
          <p:nvPr>
            <p:ph type="title"/>
          </p:nvPr>
        </p:nvSpPr>
        <p:spPr/>
        <p:txBody>
          <a:bodyPr>
            <a:noAutofit/>
          </a:bodyPr>
          <a:lstStyle/>
          <a:p>
            <a:pPr algn="ctr"/>
            <a:r>
              <a:rPr lang="en-US" sz="2800" kern="100" dirty="0">
                <a:solidFill>
                  <a:srgbClr val="142223"/>
                </a:solidFill>
                <a:latin typeface="be vietnam pro"/>
                <a:ea typeface="Calibri" panose="020F0502020204030204" pitchFamily="34" charset="0"/>
                <a:cs typeface="Times New Roman" panose="02020603050405020304" pitchFamily="18" charset="0"/>
              </a:rPr>
              <a:t>Performance of top 10 Indonesian and Malaysian devices roaming in Singapore </a:t>
            </a:r>
            <a:br>
              <a:rPr lang="en-US" sz="2800" kern="100" dirty="0">
                <a:effectLst/>
                <a:latin typeface="be vietnam pro"/>
                <a:ea typeface="Calibri" panose="020F0502020204030204" pitchFamily="34" charset="0"/>
                <a:cs typeface="Times New Roman" panose="02020603050405020304" pitchFamily="18" charset="0"/>
              </a:rPr>
            </a:br>
            <a:endParaRPr lang="en-US" sz="2800" dirty="0">
              <a:latin typeface="be vietnam pro"/>
            </a:endParaRPr>
          </a:p>
        </p:txBody>
      </p:sp>
      <p:pic>
        <p:nvPicPr>
          <p:cNvPr id="4" name="Picture 3">
            <a:extLst>
              <a:ext uri="{FF2B5EF4-FFF2-40B4-BE49-F238E27FC236}">
                <a16:creationId xmlns:a16="http://schemas.microsoft.com/office/drawing/2014/main" id="{CA9F55DD-FAD6-6E45-6658-BA60635B4B63}"/>
              </a:ext>
            </a:extLst>
          </p:cNvPr>
          <p:cNvPicPr>
            <a:picLocks noChangeAspect="1"/>
          </p:cNvPicPr>
          <p:nvPr/>
        </p:nvPicPr>
        <p:blipFill rotWithShape="1">
          <a:blip r:embed="rId3">
            <a:extLst>
              <a:ext uri="{28A0092B-C50C-407E-A947-70E740481C1C}">
                <a14:useLocalDpi xmlns:a14="http://schemas.microsoft.com/office/drawing/2010/main" val="0"/>
              </a:ext>
            </a:extLst>
          </a:blip>
          <a:srcRect r="6411"/>
          <a:stretch/>
        </p:blipFill>
        <p:spPr>
          <a:xfrm>
            <a:off x="1708635" y="1017725"/>
            <a:ext cx="5726730" cy="4051300"/>
          </a:xfrm>
          <a:prstGeom prst="rect">
            <a:avLst/>
          </a:prstGeom>
        </p:spPr>
      </p:pic>
    </p:spTree>
    <p:extLst>
      <p:ext uri="{BB962C8B-B14F-4D97-AF65-F5344CB8AC3E}">
        <p14:creationId xmlns:p14="http://schemas.microsoft.com/office/powerpoint/2010/main" val="24062882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9" name="Google Shape;809;p93"/>
          <p:cNvSpPr txBox="1">
            <a:spLocks noGrp="1"/>
          </p:cNvSpPr>
          <p:nvPr>
            <p:ph type="title"/>
          </p:nvPr>
        </p:nvSpPr>
        <p:spPr>
          <a:xfrm>
            <a:off x="457200" y="306315"/>
            <a:ext cx="8229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s-419" sz="2800" dirty="0">
                <a:latin typeface="be vietnam pro"/>
              </a:rPr>
              <a:t>Conclusion</a:t>
            </a:r>
          </a:p>
        </p:txBody>
      </p:sp>
      <p:sp>
        <p:nvSpPr>
          <p:cNvPr id="2" name="TextBox 1">
            <a:extLst>
              <a:ext uri="{FF2B5EF4-FFF2-40B4-BE49-F238E27FC236}">
                <a16:creationId xmlns:a16="http://schemas.microsoft.com/office/drawing/2014/main" id="{464633A9-94DC-8F52-7DEE-F4A0DD8BF4E2}"/>
              </a:ext>
            </a:extLst>
          </p:cNvPr>
          <p:cNvSpPr txBox="1"/>
          <p:nvPr/>
        </p:nvSpPr>
        <p:spPr>
          <a:xfrm>
            <a:off x="457200" y="657364"/>
            <a:ext cx="8686800" cy="5780044"/>
          </a:xfrm>
          <a:prstGeom prst="rect">
            <a:avLst/>
          </a:prstGeom>
          <a:noFill/>
        </p:spPr>
        <p:txBody>
          <a:bodyPr wrap="square" rtlCol="0">
            <a:spAutoFit/>
          </a:bodyPr>
          <a:lstStyle/>
          <a:p>
            <a:pPr defTabSz="685800">
              <a:lnSpc>
                <a:spcPct val="90000"/>
              </a:lnSpc>
              <a:buSzPts val="2800"/>
            </a:pPr>
            <a:endPar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endParaRPr>
          </a:p>
          <a:p>
            <a:pPr defTabSz="685800">
              <a:lnSpc>
                <a:spcPct val="90000"/>
              </a:lnSpc>
              <a:buSzPts val="2800"/>
            </a:pPr>
            <a:endPar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endParaRPr>
          </a:p>
          <a:p>
            <a:pPr defTabSz="685800">
              <a:lnSpc>
                <a:spcPct val="90000"/>
              </a:lnSpc>
              <a:buSzPts val="2800"/>
            </a:pPr>
            <a:endPar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endParaRPr>
          </a:p>
          <a:p>
            <a:pPr defTabSz="685800">
              <a:lnSpc>
                <a:spcPct val="90000"/>
              </a:lnSpc>
              <a:buSzPts val="2800"/>
            </a:pPr>
            <a:endPar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endParaRPr>
          </a:p>
          <a:p>
            <a:pPr defTabSz="685800">
              <a:lnSpc>
                <a:spcPct val="90000"/>
              </a:lnSpc>
              <a:buSzPts val="2800"/>
            </a:pP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The data offers valuable insights into the telecom landscape in Singapore, with a specific focus on the experience of domestic and roaming Android users, device preferences, and network performance benchmark of network operators. Here are some key takeaways:</a:t>
            </a:r>
          </a:p>
          <a:p>
            <a:pPr defTabSz="685800">
              <a:lnSpc>
                <a:spcPct val="90000"/>
              </a:lnSpc>
              <a:buSzPts val="2800"/>
            </a:pPr>
            <a:endPar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endParaRP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Network Performance Insights:</a:t>
            </a: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Download, upload speeds and latency are essential for benchmarking network performance, identifying areas for improvement, and ensuring customer satisfaction.</a:t>
            </a: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 </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Variability in network speeds across different regions highlights the need for targeted network optimization and infrastructure development.</a:t>
            </a:r>
          </a:p>
          <a:p>
            <a:pPr defTabSz="685800">
              <a:lnSpc>
                <a:spcPct val="90000"/>
              </a:lnSpc>
              <a:buSzPts val="2800"/>
            </a:pPr>
            <a:endPar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endParaRP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Network Operator Insights</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a:t>
            </a: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Dominant operators like StarHub and SingTel indicate market leadership and a larger user base. </a:t>
            </a: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The diversity of operators suggests a competitive telecom market in Singapore.</a:t>
            </a:r>
          </a:p>
          <a:p>
            <a:pPr defTabSz="685800">
              <a:lnSpc>
                <a:spcPct val="90000"/>
              </a:lnSpc>
              <a:buSzPts val="2800"/>
            </a:pPr>
            <a:endPar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endParaRP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Device Preferences and Performance :</a:t>
            </a: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 </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Samsung dominates the device market among domestic users.</a:t>
            </a: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Xiaomi, Realme, and OPPO are popular among roaming users from Malaysia and Indonesia.</a:t>
            </a: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Certain device models exhibit significantly higher download and upload speeds.</a:t>
            </a:r>
          </a:p>
          <a:p>
            <a:pPr defTabSz="685800">
              <a:lnSpc>
                <a:spcPct val="90000"/>
              </a:lnSpc>
              <a:buSzPts val="2800"/>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Understanding the peak capabilities of top devices can be crucial in discussions about network capacity planning.</a:t>
            </a:r>
          </a:p>
          <a:p>
            <a:pPr algn="l"/>
            <a:endParaRPr lang="en-US" sz="1200" b="0" i="0" dirty="0">
              <a:solidFill>
                <a:srgbClr val="D1D5DB"/>
              </a:solidFill>
              <a:effectLst/>
              <a:latin typeface="be vietnam pro"/>
            </a:endParaRPr>
          </a:p>
          <a:p>
            <a:pPr algn="l"/>
            <a:endParaRPr lang="en-US" sz="1200" b="0" i="0" dirty="0">
              <a:solidFill>
                <a:srgbClr val="D1D5DB"/>
              </a:solidFill>
              <a:effectLst/>
              <a:latin typeface="be vietnam pro"/>
            </a:endParaRPr>
          </a:p>
          <a:p>
            <a:pPr algn="l"/>
            <a:endParaRPr lang="en-US" sz="1200" b="0" i="0" dirty="0">
              <a:solidFill>
                <a:srgbClr val="D1D5DB"/>
              </a:solidFill>
              <a:effectLst/>
              <a:latin typeface="be vietnam pro"/>
            </a:endParaRPr>
          </a:p>
          <a:p>
            <a:pPr algn="l"/>
            <a:endParaRPr lang="en-US" sz="1200" b="0" i="0" dirty="0">
              <a:solidFill>
                <a:srgbClr val="D1D5DB"/>
              </a:solidFill>
              <a:effectLst/>
              <a:latin typeface="be vietnam pro"/>
            </a:endParaRPr>
          </a:p>
          <a:p>
            <a:pPr algn="l"/>
            <a:endParaRPr lang="en-US" sz="1200" b="0" i="0" dirty="0">
              <a:solidFill>
                <a:srgbClr val="D1D5DB"/>
              </a:solidFill>
              <a:effectLst/>
              <a:latin typeface="be vietnam pro"/>
            </a:endParaRPr>
          </a:p>
          <a:p>
            <a:pPr algn="l"/>
            <a:endParaRPr lang="en-US" sz="1200" dirty="0">
              <a:solidFill>
                <a:srgbClr val="D1D5DB"/>
              </a:solidFill>
              <a:latin typeface="be vietnam pro"/>
              <a:ea typeface="Calibri" panose="020F0502020204030204" pitchFamily="34" charset="0"/>
              <a:cs typeface="Times New Roman" panose="02020603050405020304" pitchFamily="18" charset="0"/>
            </a:endParaRPr>
          </a:p>
          <a:p>
            <a:pPr algn="l"/>
            <a:endParaRPr lang="en-US" sz="1200" dirty="0">
              <a:solidFill>
                <a:srgbClr val="D1D5DB"/>
              </a:solidFill>
              <a:latin typeface="be vietnam pro"/>
              <a:ea typeface="Calibri" panose="020F0502020204030204" pitchFamily="34" charset="0"/>
              <a:cs typeface="Times New Roman" panose="02020603050405020304" pitchFamily="18" charset="0"/>
            </a:endParaRPr>
          </a:p>
          <a:p>
            <a:pPr algn="l"/>
            <a:endParaRPr lang="en-US" sz="1200" dirty="0">
              <a:solidFill>
                <a:srgbClr val="D1D5DB"/>
              </a:solidFill>
              <a:latin typeface="be vietnam pro"/>
              <a:ea typeface="Calibri" panose="020F0502020204030204" pitchFamily="34" charset="0"/>
              <a:cs typeface="Times New Roman" panose="02020603050405020304" pitchFamily="18" charset="0"/>
            </a:endParaRPr>
          </a:p>
          <a:p>
            <a:pPr algn="l"/>
            <a:endParaRPr lang="en-US" sz="1200" dirty="0">
              <a:solidFill>
                <a:srgbClr val="D1D5DB"/>
              </a:solidFill>
              <a:latin typeface="be vietnam pro"/>
              <a:ea typeface="Calibri" panose="020F0502020204030204" pitchFamily="34" charset="0"/>
              <a:cs typeface="Times New Roman" panose="02020603050405020304" pitchFamily="18" charset="0"/>
            </a:endParaRPr>
          </a:p>
          <a:p>
            <a:pPr algn="l"/>
            <a:endParaRPr lang="en-US" sz="1200" dirty="0">
              <a:solidFill>
                <a:srgbClr val="D1D5DB"/>
              </a:solidFill>
              <a:latin typeface="be vietnam pro"/>
              <a:ea typeface="Calibri" panose="020F0502020204030204" pitchFamily="34" charset="0"/>
              <a:cs typeface="Times New Roman" panose="02020603050405020304" pitchFamily="18" charset="0"/>
            </a:endParaRPr>
          </a:p>
          <a:p>
            <a:pPr algn="l"/>
            <a:endParaRPr lang="en-US" sz="1200" dirty="0">
              <a:solidFill>
                <a:schemeClr val="dk1"/>
              </a:solidFill>
              <a:latin typeface="be vietnam pro"/>
              <a:ea typeface="Calibri" panose="020F0502020204030204" pitchFamily="34"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C5DD7B46-7937-D985-98F4-CDD32C3B9814}"/>
              </a:ext>
            </a:extLst>
          </p:cNvPr>
          <p:cNvSpPr>
            <a:spLocks noGrp="1"/>
          </p:cNvSpPr>
          <p:nvPr>
            <p:ph idx="1"/>
          </p:nvPr>
        </p:nvSpPr>
        <p:spPr>
          <a:xfrm>
            <a:off x="628650" y="268552"/>
            <a:ext cx="7886700" cy="3263504"/>
          </a:xfrm>
        </p:spPr>
        <p:txBody>
          <a:bodyPr>
            <a:normAutofit/>
          </a:bodyPr>
          <a:lstStyle/>
          <a:p>
            <a:pPr defTabSz="685800">
              <a:lnSpc>
                <a:spcPct val="90000"/>
              </a:lnSpc>
              <a:buSzPts val="2800"/>
            </a:pPr>
            <a:endPar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endParaRPr>
          </a:p>
          <a:p>
            <a:pPr marL="0" indent="0" defTabSz="685800">
              <a:lnSpc>
                <a:spcPct val="90000"/>
              </a:lnSpc>
              <a:buSzPts val="2800"/>
              <a:buNone/>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Roaming Insights</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a:t>
            </a:r>
          </a:p>
          <a:p>
            <a:pPr marL="0" indent="0" defTabSz="685800">
              <a:lnSpc>
                <a:spcPct val="90000"/>
              </a:lnSpc>
              <a:buSzPts val="2800"/>
              <a:buNone/>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 </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The central region of Singapore is a hotspot for international roamers, indicating strategic importance for network providers.</a:t>
            </a:r>
          </a:p>
          <a:p>
            <a:pPr marL="0" indent="0" defTabSz="685800">
              <a:lnSpc>
                <a:spcPct val="90000"/>
              </a:lnSpc>
              <a:buSzPts val="2800"/>
              <a:buNone/>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Variability in network performance between domestic and roaming users emphasizes the need for better network agreements.</a:t>
            </a:r>
          </a:p>
          <a:p>
            <a:pPr marL="0" indent="0" defTabSz="685800">
              <a:lnSpc>
                <a:spcPct val="90000"/>
              </a:lnSpc>
              <a:buSzPts val="2800"/>
              <a:buNone/>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The presence of Indonesian and Malaysian operators in Singapore reflects strong regional connectivity.</a:t>
            </a:r>
          </a:p>
          <a:p>
            <a:pPr marL="0" indent="0" defTabSz="685800">
              <a:lnSpc>
                <a:spcPct val="90000"/>
              </a:lnSpc>
              <a:buSzPts val="2800"/>
              <a:buNone/>
            </a:pP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Roaming subscribers actively test network speeds, presenting opportunities for local operators to enhance service quality.</a:t>
            </a:r>
          </a:p>
          <a:p>
            <a:pPr marL="0" indent="0" defTabSz="685800">
              <a:lnSpc>
                <a:spcPct val="90000"/>
              </a:lnSpc>
              <a:buSzPts val="2800"/>
              <a:buNone/>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Strategic Considerations:</a:t>
            </a:r>
          </a:p>
          <a:p>
            <a:pPr marL="0" indent="0" defTabSz="685800">
              <a:lnSpc>
                <a:spcPct val="90000"/>
              </a:lnSpc>
              <a:buSzPts val="2800"/>
              <a:buNone/>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Telecom providers can use this data for network optimization, capacity planning, customer satisfaction, and strategic partnerships.</a:t>
            </a:r>
          </a:p>
          <a:p>
            <a:pPr marL="0" indent="0" defTabSz="685800">
              <a:lnSpc>
                <a:spcPct val="90000"/>
              </a:lnSpc>
              <a:buSzPts val="2800"/>
              <a:buNone/>
            </a:pPr>
            <a:r>
              <a:rPr lang="en-US" sz="1200" b="1" kern="100" dirty="0">
                <a:solidFill>
                  <a:srgbClr val="142223"/>
                </a:solidFill>
                <a:latin typeface="be vietnam pro"/>
                <a:ea typeface="Calibri" panose="020F0502020204030204" pitchFamily="34" charset="0"/>
                <a:cs typeface="Times New Roman" panose="02020603050405020304" pitchFamily="18" charset="0"/>
                <a:sym typeface="Hanken Grotesk"/>
              </a:rPr>
              <a:t>-</a:t>
            </a:r>
            <a:r>
              <a:rPr lang="en-US" sz="1200" kern="100" dirty="0">
                <a:solidFill>
                  <a:srgbClr val="142223"/>
                </a:solidFill>
                <a:latin typeface="be vietnam pro"/>
                <a:ea typeface="Calibri" panose="020F0502020204030204" pitchFamily="34" charset="0"/>
                <a:cs typeface="Times New Roman" panose="02020603050405020304" pitchFamily="18" charset="0"/>
                <a:sym typeface="Hanken Grotesk"/>
              </a:rPr>
              <a:t> Regulatory compliance and quality benchmarks are critical for maintaining service standards.</a:t>
            </a:r>
          </a:p>
          <a:p>
            <a:endParaRPr lang="en-US" sz="1100" dirty="0">
              <a:latin typeface="be vietnam pro"/>
            </a:endParaRPr>
          </a:p>
        </p:txBody>
      </p:sp>
    </p:spTree>
    <p:extLst>
      <p:ext uri="{BB962C8B-B14F-4D97-AF65-F5344CB8AC3E}">
        <p14:creationId xmlns:p14="http://schemas.microsoft.com/office/powerpoint/2010/main" val="3970808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84"/>
          <p:cNvSpPr txBox="1">
            <a:spLocks noGrp="1"/>
          </p:cNvSpPr>
          <p:nvPr>
            <p:ph type="title"/>
          </p:nvPr>
        </p:nvSpPr>
        <p:spPr>
          <a:xfrm>
            <a:off x="296333" y="62567"/>
            <a:ext cx="8229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s-419" sz="2800" b="1" dirty="0">
                <a:latin typeface="be vietnam pro"/>
              </a:rPr>
              <a:t>Introduction</a:t>
            </a:r>
            <a:endParaRPr sz="2800" b="1" dirty="0">
              <a:latin typeface="be vietnam pro"/>
            </a:endParaRPr>
          </a:p>
        </p:txBody>
      </p:sp>
      <p:sp>
        <p:nvSpPr>
          <p:cNvPr id="522" name="Google Shape;522;p84"/>
          <p:cNvSpPr txBox="1">
            <a:spLocks noGrp="1"/>
          </p:cNvSpPr>
          <p:nvPr>
            <p:ph type="body" idx="2"/>
          </p:nvPr>
        </p:nvSpPr>
        <p:spPr>
          <a:xfrm>
            <a:off x="3607000" y="921617"/>
            <a:ext cx="5376333" cy="5531752"/>
          </a:xfrm>
          <a:prstGeom prst="rect">
            <a:avLst/>
          </a:prstGeom>
        </p:spPr>
        <p:txBody>
          <a:bodyPr spcFirstLastPara="1" wrap="square" lIns="91425" tIns="91425" rIns="91425" bIns="91425" anchor="t" anchorCtr="0">
            <a:noAutofit/>
          </a:bodyPr>
          <a:lstStyle/>
          <a:p>
            <a:r>
              <a:rPr lang="en-US" sz="800" b="1" kern="100" dirty="0">
                <a:latin typeface="be vietnam pro"/>
                <a:ea typeface="Calibri" panose="020F0502020204030204" pitchFamily="34" charset="0"/>
                <a:cs typeface="Times New Roman" panose="02020603050405020304" pitchFamily="18" charset="0"/>
              </a:rPr>
              <a:t>Regional User Distribution and Performance</a:t>
            </a:r>
            <a:r>
              <a:rPr lang="en-US" sz="800" kern="100" dirty="0">
                <a:latin typeface="be vietnam pro"/>
                <a:ea typeface="Calibri" panose="020F0502020204030204" pitchFamily="34" charset="0"/>
                <a:cs typeface="Times New Roman" panose="02020603050405020304" pitchFamily="18" charset="0"/>
              </a:rPr>
              <a:t>:</a:t>
            </a:r>
          </a:p>
          <a:p>
            <a:pPr marL="742950" lvl="1" indent="-285750"/>
            <a:r>
              <a:rPr lang="en-US" sz="800" kern="100" dirty="0">
                <a:latin typeface="be vietnam pro"/>
                <a:ea typeface="Calibri" panose="020F0502020204030204" pitchFamily="34" charset="0"/>
                <a:cs typeface="Times New Roman" panose="02020603050405020304" pitchFamily="18" charset="0"/>
              </a:rPr>
              <a:t>Central and North-East Regions: Predominant areas for user tests in Singapore.</a:t>
            </a:r>
          </a:p>
          <a:p>
            <a:pPr marL="742950" lvl="1" indent="-285750"/>
            <a:r>
              <a:rPr lang="en-US" sz="800" kern="100" dirty="0">
                <a:latin typeface="be vietnam pro"/>
                <a:ea typeface="Calibri" panose="020F0502020204030204" pitchFamily="34" charset="0"/>
                <a:cs typeface="Times New Roman" panose="02020603050405020304" pitchFamily="18" charset="0"/>
              </a:rPr>
              <a:t>Exceptional Performance in North-East: Median download/upload speeds of 167.7 Mbps/44.4 Mbps, significantly higher than other regions.</a:t>
            </a:r>
          </a:p>
          <a:p>
            <a:pPr marL="742950" lvl="1" indent="-285750"/>
            <a:endParaRPr lang="en-US" sz="800" kern="100" dirty="0">
              <a:latin typeface="be vietnam pro"/>
              <a:ea typeface="Calibri" panose="020F0502020204030204" pitchFamily="34" charset="0"/>
              <a:cs typeface="Times New Roman" panose="02020603050405020304" pitchFamily="18" charset="0"/>
            </a:endParaRPr>
          </a:p>
          <a:p>
            <a:r>
              <a:rPr lang="en-US" sz="800" b="1" kern="100" dirty="0">
                <a:latin typeface="be vietnam pro"/>
                <a:ea typeface="Calibri" panose="020F0502020204030204" pitchFamily="34" charset="0"/>
                <a:cs typeface="Times New Roman" panose="02020603050405020304" pitchFamily="18" charset="0"/>
              </a:rPr>
              <a:t>Network Operator Market Presence</a:t>
            </a:r>
            <a:r>
              <a:rPr lang="en-US" sz="800" kern="100" dirty="0">
                <a:latin typeface="be vietnam pro"/>
                <a:ea typeface="Calibri" panose="020F0502020204030204" pitchFamily="34" charset="0"/>
                <a:cs typeface="Times New Roman" panose="02020603050405020304" pitchFamily="18" charset="0"/>
              </a:rPr>
              <a:t>:</a:t>
            </a:r>
          </a:p>
          <a:p>
            <a:pPr marL="742950" lvl="1" indent="-285750"/>
            <a:r>
              <a:rPr lang="en-US" sz="800" kern="100" dirty="0">
                <a:latin typeface="be vietnam pro"/>
                <a:ea typeface="Calibri" panose="020F0502020204030204" pitchFamily="34" charset="0"/>
                <a:cs typeface="Times New Roman" panose="02020603050405020304" pitchFamily="18" charset="0"/>
              </a:rPr>
              <a:t>Dominance of StarHub and SingTel: Leading in test counts, suggest  larger market share and user base in Singapore.</a:t>
            </a:r>
          </a:p>
          <a:p>
            <a:pPr marL="742950" lvl="1" indent="-285750"/>
            <a:r>
              <a:rPr lang="en-US" sz="800" kern="100" dirty="0">
                <a:latin typeface="be vietnam pro"/>
                <a:ea typeface="Calibri" panose="020F0502020204030204" pitchFamily="34" charset="0"/>
                <a:cs typeface="Times New Roman" panose="02020603050405020304" pitchFamily="18" charset="0"/>
              </a:rPr>
              <a:t>StarHub leads significantly in median download and upload speeds (169.3 Mbps/44Mbps), suggesting a strong network performance in these areas. The median latency for StarHub is also the lowest among the operators..</a:t>
            </a:r>
          </a:p>
          <a:p>
            <a:pPr marL="457200" lvl="1" indent="0">
              <a:buNone/>
            </a:pPr>
            <a:endParaRPr lang="en-US" sz="800" kern="100" dirty="0">
              <a:latin typeface="be vietnam pro"/>
              <a:ea typeface="Calibri" panose="020F0502020204030204" pitchFamily="34" charset="0"/>
              <a:cs typeface="Times New Roman" panose="02020603050405020304" pitchFamily="18" charset="0"/>
            </a:endParaRPr>
          </a:p>
          <a:p>
            <a:r>
              <a:rPr lang="en-US" sz="800" b="1" kern="100" dirty="0">
                <a:latin typeface="be vietnam pro"/>
                <a:ea typeface="Calibri" panose="020F0502020204030204" pitchFamily="34" charset="0"/>
                <a:cs typeface="Times New Roman" panose="02020603050405020304" pitchFamily="18" charset="0"/>
              </a:rPr>
              <a:t>Device Preferences and Network Performance</a:t>
            </a:r>
            <a:r>
              <a:rPr lang="en-US" sz="800" kern="100" dirty="0">
                <a:latin typeface="be vietnam pro"/>
                <a:ea typeface="Calibri" panose="020F0502020204030204" pitchFamily="34" charset="0"/>
                <a:cs typeface="Times New Roman" panose="02020603050405020304" pitchFamily="18" charset="0"/>
              </a:rPr>
              <a:t>:</a:t>
            </a:r>
          </a:p>
          <a:p>
            <a:pPr marL="742950" lvl="1" indent="-285750"/>
            <a:r>
              <a:rPr lang="en-US" sz="800" kern="100" dirty="0">
                <a:latin typeface="be vietnam pro"/>
                <a:ea typeface="Calibri" panose="020F0502020204030204" pitchFamily="34" charset="0"/>
                <a:cs typeface="Times New Roman" panose="02020603050405020304" pitchFamily="18" charset="0"/>
              </a:rPr>
              <a:t>Samsung's Market Hold: Predominant among domestic users, with models like Galaxy S9 highly prevalent.</a:t>
            </a:r>
          </a:p>
          <a:p>
            <a:pPr marL="742950" lvl="1" indent="-285750"/>
            <a:r>
              <a:rPr lang="en-US" sz="800" kern="100" dirty="0">
                <a:latin typeface="be vietnam pro"/>
                <a:ea typeface="Calibri" panose="020F0502020204030204" pitchFamily="34" charset="0"/>
                <a:cs typeface="Times New Roman" panose="02020603050405020304" pitchFamily="18" charset="0"/>
              </a:rPr>
              <a:t>Network-Model Alignment: Specific models, e.g., Samsung Galaxy S9, overwhelmingly used on the StarHub network.</a:t>
            </a:r>
          </a:p>
          <a:p>
            <a:pPr marL="457200" lvl="1" indent="0">
              <a:buNone/>
            </a:pPr>
            <a:endParaRPr lang="en-US" sz="400" b="1" i="0" dirty="0">
              <a:solidFill>
                <a:srgbClr val="D1D5DB"/>
              </a:solidFill>
              <a:effectLst/>
              <a:latin typeface="Söhne"/>
            </a:endParaRPr>
          </a:p>
          <a:p>
            <a:pPr marL="457200" lvl="1" indent="-317500">
              <a:spcBef>
                <a:spcPts val="0"/>
              </a:spcBef>
              <a:buSzPts val="1400"/>
              <a:buFont typeface="Arial" panose="020B0604020202020204" pitchFamily="34" charset="0"/>
              <a:buChar char="•"/>
            </a:pPr>
            <a:r>
              <a:rPr lang="en-US" sz="800" b="1" kern="100" dirty="0">
                <a:latin typeface="be vietnam pro"/>
                <a:ea typeface="Calibri" panose="020F0502020204030204" pitchFamily="34" charset="0"/>
                <a:cs typeface="Times New Roman" panose="02020603050405020304" pitchFamily="18" charset="0"/>
              </a:rPr>
              <a:t>Roaming Insights:</a:t>
            </a:r>
          </a:p>
          <a:p>
            <a:pPr marL="742950" lvl="1" indent="-285750"/>
            <a:r>
              <a:rPr lang="en-US" sz="800" kern="100" dirty="0">
                <a:latin typeface="be vietnam pro"/>
                <a:ea typeface="Calibri" panose="020F0502020204030204" pitchFamily="34" charset="0"/>
                <a:cs typeface="Times New Roman" panose="02020603050405020304" pitchFamily="18" charset="0"/>
              </a:rPr>
              <a:t>Lower Speeds and Higher Latency for Roamers: Malaysian and Indonesian roamers experience reduced speeds and higher latency compared to domestic users.</a:t>
            </a:r>
          </a:p>
          <a:p>
            <a:pPr marL="742950" lvl="1" indent="-285750"/>
            <a:r>
              <a:rPr lang="en-US" sz="800" kern="100" dirty="0">
                <a:latin typeface="be vietnam pro"/>
                <a:ea typeface="Calibri" panose="020F0502020204030204" pitchFamily="34" charset="0"/>
                <a:cs typeface="Times New Roman" panose="02020603050405020304" pitchFamily="18" charset="0"/>
              </a:rPr>
              <a:t>Roaming Operator Influence: "Tsel-PakaiMasker" and "TELKOMSEL" lead in roaming tests, indicating preference among Indonesian roamers.</a:t>
            </a:r>
          </a:p>
          <a:p>
            <a:pPr marL="742950" lvl="1" indent="-285750"/>
            <a:r>
              <a:rPr lang="en-US" sz="800" kern="100" dirty="0">
                <a:latin typeface="be vietnam pro"/>
                <a:ea typeface="Calibri" panose="020F0502020204030204" pitchFamily="34" charset="0"/>
                <a:cs typeface="Times New Roman" panose="02020603050405020304" pitchFamily="18" charset="0"/>
              </a:rPr>
              <a:t>Roaming Device Preferences: Malaysian and Indonesian roamers favor brands like Xiaomi and Realme</a:t>
            </a:r>
          </a:p>
        </p:txBody>
      </p:sp>
      <p:sp>
        <p:nvSpPr>
          <p:cNvPr id="524" name="Google Shape;524;p84"/>
          <p:cNvSpPr txBox="1">
            <a:spLocks noGrp="1"/>
          </p:cNvSpPr>
          <p:nvPr>
            <p:ph type="subTitle" idx="4"/>
          </p:nvPr>
        </p:nvSpPr>
        <p:spPr>
          <a:xfrm>
            <a:off x="5647302" y="533724"/>
            <a:ext cx="3776100" cy="5727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1200"/>
              </a:spcAft>
              <a:buNone/>
            </a:pPr>
            <a:r>
              <a:rPr lang="es-419" dirty="0"/>
              <a:t>Key Findings: </a:t>
            </a:r>
          </a:p>
        </p:txBody>
      </p:sp>
      <p:sp>
        <p:nvSpPr>
          <p:cNvPr id="3" name="Subtitle 2">
            <a:extLst>
              <a:ext uri="{FF2B5EF4-FFF2-40B4-BE49-F238E27FC236}">
                <a16:creationId xmlns:a16="http://schemas.microsoft.com/office/drawing/2014/main" id="{C1244C38-6FDF-440C-B199-4D9F36B2C326}"/>
              </a:ext>
            </a:extLst>
          </p:cNvPr>
          <p:cNvSpPr>
            <a:spLocks noGrp="1"/>
          </p:cNvSpPr>
          <p:nvPr>
            <p:ph type="subTitle" idx="3"/>
          </p:nvPr>
        </p:nvSpPr>
        <p:spPr>
          <a:xfrm>
            <a:off x="389467" y="635267"/>
            <a:ext cx="3776100" cy="572700"/>
          </a:xfrm>
        </p:spPr>
        <p:txBody>
          <a:bodyPr>
            <a:noAutofit/>
          </a:bodyPr>
          <a:lstStyle/>
          <a:p>
            <a:pPr marL="0" indent="0">
              <a:spcAft>
                <a:spcPts val="1200"/>
              </a:spcAft>
            </a:pPr>
            <a:r>
              <a:rPr lang="es-419" b="1" dirty="0">
                <a:latin typeface="be vietnam pro"/>
              </a:rPr>
              <a:t>Data </a:t>
            </a:r>
            <a:r>
              <a:rPr lang="es-419" b="1" dirty="0" err="1">
                <a:latin typeface="be vietnam pro"/>
              </a:rPr>
              <a:t>Overview</a:t>
            </a:r>
            <a:r>
              <a:rPr lang="es-419" b="1" dirty="0">
                <a:latin typeface="be vietnam pro"/>
              </a:rPr>
              <a:t> &amp; </a:t>
            </a:r>
            <a:r>
              <a:rPr lang="es-419" b="1" dirty="0" err="1">
                <a:latin typeface="be vietnam pro"/>
              </a:rPr>
              <a:t>Methodology</a:t>
            </a:r>
            <a:endParaRPr lang="en-US" b="1" dirty="0">
              <a:latin typeface="be vietnam pro"/>
            </a:endParaRPr>
          </a:p>
        </p:txBody>
      </p:sp>
      <p:sp>
        <p:nvSpPr>
          <p:cNvPr id="8" name="TextBox 7">
            <a:extLst>
              <a:ext uri="{FF2B5EF4-FFF2-40B4-BE49-F238E27FC236}">
                <a16:creationId xmlns:a16="http://schemas.microsoft.com/office/drawing/2014/main" id="{DCED3408-F05A-8B88-AA22-8EFCBA343C85}"/>
              </a:ext>
            </a:extLst>
          </p:cNvPr>
          <p:cNvSpPr txBox="1"/>
          <p:nvPr/>
        </p:nvSpPr>
        <p:spPr>
          <a:xfrm>
            <a:off x="160667" y="1339559"/>
            <a:ext cx="3834717" cy="1079270"/>
          </a:xfrm>
          <a:prstGeom prst="rect">
            <a:avLst/>
          </a:prstGeom>
          <a:noFill/>
        </p:spPr>
        <p:txBody>
          <a:bodyPr wrap="square">
            <a:spAutoFit/>
          </a:bodyPr>
          <a:lstStyle/>
          <a:p>
            <a:pPr marL="171450" indent="-171450" defTabSz="685800">
              <a:lnSpc>
                <a:spcPct val="107000"/>
              </a:lnSpc>
              <a:spcAft>
                <a:spcPts val="800"/>
              </a:spcAft>
              <a:buClr>
                <a:schemeClr val="accent1"/>
              </a:buClr>
              <a:buFont typeface="Arial" panose="020B0604020202020204" pitchFamily="34" charset="0"/>
              <a:buChar char="•"/>
            </a:pPr>
            <a:r>
              <a:rPr lang="en-US" sz="1200" kern="100" dirty="0">
                <a:solidFill>
                  <a:schemeClr val="dk1"/>
                </a:solidFill>
                <a:latin typeface="be vietnam pro"/>
                <a:ea typeface="Calibri" panose="020F0502020204030204" pitchFamily="34" charset="0"/>
                <a:cs typeface="Times New Roman" panose="02020603050405020304" pitchFamily="18" charset="0"/>
              </a:rPr>
              <a:t>Network performance data for Android users in Singapore.</a:t>
            </a:r>
          </a:p>
          <a:p>
            <a:pPr marL="171450" indent="-171450" defTabSz="685800">
              <a:lnSpc>
                <a:spcPct val="107000"/>
              </a:lnSpc>
              <a:spcAft>
                <a:spcPts val="800"/>
              </a:spcAft>
              <a:buClr>
                <a:schemeClr val="accent1"/>
              </a:buClr>
              <a:buFont typeface="Arial" panose="020B0604020202020204" pitchFamily="34" charset="0"/>
              <a:buChar char="•"/>
            </a:pPr>
            <a:r>
              <a:rPr lang="en-US" sz="1200" kern="100" dirty="0">
                <a:solidFill>
                  <a:schemeClr val="dk1"/>
                </a:solidFill>
                <a:latin typeface="be vietnam pro"/>
                <a:ea typeface="Calibri" panose="020F0502020204030204" pitchFamily="34" charset="0"/>
                <a:cs typeface="Times New Roman" panose="02020603050405020304" pitchFamily="18" charset="0"/>
              </a:rPr>
              <a:t>Data Sourced via end-user tests. </a:t>
            </a:r>
          </a:p>
          <a:p>
            <a:pPr marL="171450" indent="-171450" defTabSz="685800">
              <a:lnSpc>
                <a:spcPct val="107000"/>
              </a:lnSpc>
              <a:spcAft>
                <a:spcPts val="800"/>
              </a:spcAft>
              <a:buClr>
                <a:schemeClr val="accent1"/>
              </a:buClr>
              <a:buFont typeface="Arial" panose="020B0604020202020204" pitchFamily="34" charset="0"/>
              <a:buChar char="•"/>
            </a:pPr>
            <a:r>
              <a:rPr lang="en-US" sz="1200" kern="100" dirty="0">
                <a:solidFill>
                  <a:schemeClr val="dk1"/>
                </a:solidFill>
                <a:latin typeface="be vietnam pro"/>
                <a:ea typeface="Calibri" panose="020F0502020204030204" pitchFamily="34" charset="0"/>
                <a:cs typeface="Times New Roman" panose="02020603050405020304" pitchFamily="18" charset="0"/>
              </a:rPr>
              <a:t>Data Collection Period: January 1 – Feb 28, 2021.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658BED-6285-3D61-883F-FCF1D25B216D}"/>
              </a:ext>
            </a:extLst>
          </p:cNvPr>
          <p:cNvSpPr>
            <a:spLocks noGrp="1"/>
          </p:cNvSpPr>
          <p:nvPr>
            <p:ph type="title"/>
          </p:nvPr>
        </p:nvSpPr>
        <p:spPr/>
        <p:txBody>
          <a:bodyPr>
            <a:noAutofit/>
          </a:bodyPr>
          <a:lstStyle/>
          <a:p>
            <a:pPr algn="ctr"/>
            <a:r>
              <a:rPr lang="en-US" sz="2800" dirty="0">
                <a:solidFill>
                  <a:srgbClr val="142223"/>
                </a:solidFill>
                <a:latin typeface="be vietnam pro"/>
              </a:rPr>
              <a:t>Users tested mostly in the Central and North-East Regions of Singapore</a:t>
            </a:r>
          </a:p>
        </p:txBody>
      </p:sp>
      <p:pic>
        <p:nvPicPr>
          <p:cNvPr id="6" name="Picture 5">
            <a:extLst>
              <a:ext uri="{FF2B5EF4-FFF2-40B4-BE49-F238E27FC236}">
                <a16:creationId xmlns:a16="http://schemas.microsoft.com/office/drawing/2014/main" id="{EA887436-7368-9483-912E-AD8CC159EE6D}"/>
              </a:ext>
            </a:extLst>
          </p:cNvPr>
          <p:cNvPicPr>
            <a:picLocks noChangeAspect="1"/>
          </p:cNvPicPr>
          <p:nvPr/>
        </p:nvPicPr>
        <p:blipFill>
          <a:blip r:embed="rId3"/>
          <a:stretch>
            <a:fillRect/>
          </a:stretch>
        </p:blipFill>
        <p:spPr>
          <a:xfrm>
            <a:off x="1600200" y="1262454"/>
            <a:ext cx="5943600" cy="3717925"/>
          </a:xfrm>
          <a:prstGeom prst="rect">
            <a:avLst/>
          </a:prstGeom>
        </p:spPr>
      </p:pic>
    </p:spTree>
    <p:extLst>
      <p:ext uri="{BB962C8B-B14F-4D97-AF65-F5344CB8AC3E}">
        <p14:creationId xmlns:p14="http://schemas.microsoft.com/office/powerpoint/2010/main" val="2055133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86"/>
          <p:cNvSpPr txBox="1">
            <a:spLocks noGrp="1"/>
          </p:cNvSpPr>
          <p:nvPr>
            <p:ph type="title"/>
          </p:nvPr>
        </p:nvSpPr>
        <p:spPr>
          <a:xfrm>
            <a:off x="457200" y="416768"/>
            <a:ext cx="8229600" cy="572700"/>
          </a:xfrm>
        </p:spPr>
        <p:txBody>
          <a:bodyPr spcFirstLastPara="1" wrap="square" lIns="91425" tIns="91425" rIns="91425" bIns="91425" anchor="ctr" anchorCtr="0">
            <a:noAutofit/>
          </a:bodyPr>
          <a:lstStyle/>
          <a:p>
            <a:pPr algn="ctr">
              <a:lnSpc>
                <a:spcPct val="90000"/>
              </a:lnSpc>
              <a:buSzPts val="990"/>
            </a:pPr>
            <a:r>
              <a:rPr lang="es-419" sz="2800" b="1" dirty="0" err="1">
                <a:latin typeface="be vietnam pro"/>
              </a:rPr>
              <a:t>Overall</a:t>
            </a:r>
            <a:r>
              <a:rPr lang="es-419" sz="2800" b="1" dirty="0">
                <a:latin typeface="be vietnam pro"/>
              </a:rPr>
              <a:t> </a:t>
            </a:r>
            <a:r>
              <a:rPr lang="es-419" sz="2800" b="1" dirty="0" err="1">
                <a:latin typeface="be vietnam pro"/>
              </a:rPr>
              <a:t>Experience</a:t>
            </a:r>
            <a:r>
              <a:rPr lang="es-419" sz="2800" b="1" dirty="0">
                <a:latin typeface="be vietnam pro"/>
              </a:rPr>
              <a:t> </a:t>
            </a:r>
            <a:r>
              <a:rPr lang="en-US" sz="2800" b="1" dirty="0">
                <a:latin typeface="be vietnam pro"/>
              </a:rPr>
              <a:t>of Singapore users</a:t>
            </a:r>
            <a:br>
              <a:rPr lang="en-US" sz="2800" b="0" i="0" dirty="0">
                <a:solidFill>
                  <a:srgbClr val="142223"/>
                </a:solidFill>
                <a:effectLst/>
                <a:latin typeface="be vietnam pro"/>
              </a:rPr>
            </a:br>
            <a:endParaRPr lang="es-419" sz="2800" dirty="0">
              <a:latin typeface="be vietnam pro"/>
            </a:endParaRPr>
          </a:p>
        </p:txBody>
      </p:sp>
      <p:sp>
        <p:nvSpPr>
          <p:cNvPr id="546" name="Text Placeholder 2">
            <a:extLst>
              <a:ext uri="{FF2B5EF4-FFF2-40B4-BE49-F238E27FC236}">
                <a16:creationId xmlns:a16="http://schemas.microsoft.com/office/drawing/2014/main" id="{2933CCAC-4154-5F5B-E83D-CAA2850590E2}"/>
              </a:ext>
            </a:extLst>
          </p:cNvPr>
          <p:cNvSpPr>
            <a:spLocks noGrp="1"/>
          </p:cNvSpPr>
          <p:nvPr>
            <p:ph type="body" idx="1"/>
          </p:nvPr>
        </p:nvSpPr>
        <p:spPr>
          <a:xfrm>
            <a:off x="5908963" y="1164321"/>
            <a:ext cx="2590825" cy="3200400"/>
          </a:xfrm>
        </p:spPr>
        <p:txBody>
          <a:bodyPr>
            <a:normAutofit/>
          </a:bodyPr>
          <a:lstStyle/>
          <a:p>
            <a:pPr marL="139700" indent="0" algn="just">
              <a:buNone/>
            </a:pPr>
            <a:r>
              <a:rPr lang="en-US" sz="1200" dirty="0">
                <a:solidFill>
                  <a:srgbClr val="142223"/>
                </a:solidFill>
                <a:latin typeface="be vietnam pro"/>
              </a:rPr>
              <a:t>T</a:t>
            </a:r>
            <a:r>
              <a:rPr lang="en-US" sz="1200" b="0" i="0" dirty="0">
                <a:solidFill>
                  <a:srgbClr val="142223"/>
                </a:solidFill>
                <a:effectLst/>
                <a:latin typeface="be vietnam pro"/>
              </a:rPr>
              <a:t>he typical everyday speeds and latency an Android device Domestic user experiences in Singapore.</a:t>
            </a:r>
            <a:endParaRPr lang="en-US" sz="1200" dirty="0"/>
          </a:p>
        </p:txBody>
      </p:sp>
      <p:pic>
        <p:nvPicPr>
          <p:cNvPr id="3" name="Picture 2" descr="A graph with a bar and text&#10;&#10;Description automatically generated with medium confidence">
            <a:extLst>
              <a:ext uri="{FF2B5EF4-FFF2-40B4-BE49-F238E27FC236}">
                <a16:creationId xmlns:a16="http://schemas.microsoft.com/office/drawing/2014/main" id="{47F9AB28-3042-EDB4-7C57-FC779A7BBC3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235620" y="1164321"/>
            <a:ext cx="5326929" cy="3276061"/>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91"/>
        <p:cNvGrpSpPr/>
        <p:nvPr/>
      </p:nvGrpSpPr>
      <p:grpSpPr>
        <a:xfrm>
          <a:off x="0" y="0"/>
          <a:ext cx="0" cy="0"/>
          <a:chOff x="0" y="0"/>
          <a:chExt cx="0" cy="0"/>
        </a:xfrm>
      </p:grpSpPr>
      <p:sp>
        <p:nvSpPr>
          <p:cNvPr id="631" name="Google Shape;631;p87"/>
          <p:cNvSpPr txBox="1">
            <a:spLocks noGrp="1"/>
          </p:cNvSpPr>
          <p:nvPr>
            <p:ph type="title"/>
          </p:nvPr>
        </p:nvSpPr>
        <p:spPr>
          <a:xfrm>
            <a:off x="337163" y="384413"/>
            <a:ext cx="8229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s-419" sz="2800" dirty="0" err="1">
                <a:solidFill>
                  <a:srgbClr val="142223"/>
                </a:solidFill>
                <a:latin typeface="be vietnam pro"/>
              </a:rPr>
              <a:t>Download</a:t>
            </a:r>
            <a:r>
              <a:rPr lang="es-419" sz="2800" dirty="0">
                <a:solidFill>
                  <a:srgbClr val="142223"/>
                </a:solidFill>
                <a:latin typeface="be vietnam pro"/>
              </a:rPr>
              <a:t> and </a:t>
            </a:r>
            <a:r>
              <a:rPr lang="es-419" sz="2800" dirty="0" err="1">
                <a:solidFill>
                  <a:srgbClr val="142223"/>
                </a:solidFill>
                <a:latin typeface="be vietnam pro"/>
              </a:rPr>
              <a:t>Upload</a:t>
            </a:r>
            <a:r>
              <a:rPr lang="es-419" sz="2800" dirty="0">
                <a:solidFill>
                  <a:srgbClr val="142223"/>
                </a:solidFill>
                <a:latin typeface="be vietnam pro"/>
              </a:rPr>
              <a:t> </a:t>
            </a:r>
            <a:r>
              <a:rPr lang="es-419" sz="2800" dirty="0" err="1">
                <a:solidFill>
                  <a:srgbClr val="142223"/>
                </a:solidFill>
                <a:latin typeface="be vietnam pro"/>
              </a:rPr>
              <a:t>Speed</a:t>
            </a:r>
            <a:r>
              <a:rPr lang="es-419" sz="2800" dirty="0">
                <a:solidFill>
                  <a:srgbClr val="142223"/>
                </a:solidFill>
                <a:latin typeface="be vietnam pro"/>
              </a:rPr>
              <a:t> </a:t>
            </a:r>
            <a:r>
              <a:rPr lang="es-419" sz="2800" dirty="0" err="1">
                <a:solidFill>
                  <a:srgbClr val="142223"/>
                </a:solidFill>
                <a:latin typeface="be vietnam pro"/>
              </a:rPr>
              <a:t>Experience</a:t>
            </a:r>
            <a:r>
              <a:rPr lang="es-419" sz="2800" dirty="0">
                <a:solidFill>
                  <a:srgbClr val="142223"/>
                </a:solidFill>
                <a:latin typeface="be vietnam pro"/>
              </a:rPr>
              <a:t> </a:t>
            </a:r>
            <a:r>
              <a:rPr lang="es-419" sz="2800" dirty="0" err="1">
                <a:solidFill>
                  <a:srgbClr val="142223"/>
                </a:solidFill>
                <a:latin typeface="be vietnam pro"/>
              </a:rPr>
              <a:t>by</a:t>
            </a:r>
            <a:r>
              <a:rPr lang="es-419" sz="2800" dirty="0">
                <a:solidFill>
                  <a:srgbClr val="142223"/>
                </a:solidFill>
                <a:latin typeface="be vietnam pro"/>
              </a:rPr>
              <a:t> </a:t>
            </a:r>
            <a:r>
              <a:rPr lang="es-419" sz="2800" dirty="0" err="1">
                <a:solidFill>
                  <a:srgbClr val="142223"/>
                </a:solidFill>
                <a:latin typeface="be vietnam pro"/>
              </a:rPr>
              <a:t>Region</a:t>
            </a:r>
            <a:endParaRPr sz="2800" dirty="0">
              <a:solidFill>
                <a:srgbClr val="142223"/>
              </a:solidFill>
              <a:latin typeface="be vietnam pro"/>
            </a:endParaRPr>
          </a:p>
        </p:txBody>
      </p:sp>
      <p:pic>
        <p:nvPicPr>
          <p:cNvPr id="2" name="Picture 1" descr="A map of singapore with different colored areas&#10;&#10;Description automatically generated">
            <a:extLst>
              <a:ext uri="{FF2B5EF4-FFF2-40B4-BE49-F238E27FC236}">
                <a16:creationId xmlns:a16="http://schemas.microsoft.com/office/drawing/2014/main" id="{B5E30CC4-81DE-0EFD-95B0-D1A1F6BEC209}"/>
              </a:ext>
            </a:extLst>
          </p:cNvPr>
          <p:cNvPicPr>
            <a:picLocks noChangeAspect="1"/>
          </p:cNvPicPr>
          <p:nvPr/>
        </p:nvPicPr>
        <p:blipFill>
          <a:blip r:embed="rId3"/>
          <a:stretch>
            <a:fillRect/>
          </a:stretch>
        </p:blipFill>
        <p:spPr>
          <a:xfrm>
            <a:off x="337163" y="1230834"/>
            <a:ext cx="3925518" cy="2809514"/>
          </a:xfrm>
          <a:prstGeom prst="rect">
            <a:avLst/>
          </a:prstGeom>
        </p:spPr>
      </p:pic>
      <p:pic>
        <p:nvPicPr>
          <p:cNvPr id="3" name="Picture 2" descr="A map of singapore with different colored areas&#10;&#10;Description automatically generated">
            <a:extLst>
              <a:ext uri="{FF2B5EF4-FFF2-40B4-BE49-F238E27FC236}">
                <a16:creationId xmlns:a16="http://schemas.microsoft.com/office/drawing/2014/main" id="{437E2115-2674-98D6-90F8-B29A8E11A940}"/>
              </a:ext>
            </a:extLst>
          </p:cNvPr>
          <p:cNvPicPr>
            <a:picLocks noChangeAspect="1"/>
          </p:cNvPicPr>
          <p:nvPr/>
        </p:nvPicPr>
        <p:blipFill>
          <a:blip r:embed="rId4"/>
          <a:stretch>
            <a:fillRect/>
          </a:stretch>
        </p:blipFill>
        <p:spPr>
          <a:xfrm>
            <a:off x="4686250" y="1239301"/>
            <a:ext cx="3865507" cy="2809514"/>
          </a:xfrm>
          <a:prstGeom prst="rect">
            <a:avLst/>
          </a:prstGeom>
        </p:spPr>
      </p:pic>
      <p:sp>
        <p:nvSpPr>
          <p:cNvPr id="7" name="TextBox 6">
            <a:extLst>
              <a:ext uri="{FF2B5EF4-FFF2-40B4-BE49-F238E27FC236}">
                <a16:creationId xmlns:a16="http://schemas.microsoft.com/office/drawing/2014/main" id="{FC224E98-0DDB-11D7-F09D-6103BC111188}"/>
              </a:ext>
            </a:extLst>
          </p:cNvPr>
          <p:cNvSpPr txBox="1"/>
          <p:nvPr/>
        </p:nvSpPr>
        <p:spPr>
          <a:xfrm>
            <a:off x="337164" y="4220938"/>
            <a:ext cx="8229600" cy="646331"/>
          </a:xfrm>
          <a:prstGeom prst="rect">
            <a:avLst/>
          </a:prstGeom>
          <a:noFill/>
        </p:spPr>
        <p:txBody>
          <a:bodyPr wrap="square" rtlCol="0">
            <a:spAutoFit/>
          </a:bodyPr>
          <a:lstStyle/>
          <a:p>
            <a:r>
              <a:rPr lang="en-US" sz="1200" dirty="0">
                <a:solidFill>
                  <a:schemeClr val="dk1"/>
                </a:solidFill>
                <a:latin typeface="be vietnam pro"/>
              </a:rPr>
              <a:t>North-East Region test results stands out with significantly higher median download (167.7 Mbps) and upload (44.4 Mbps) speeds compared to other regions.</a:t>
            </a:r>
          </a:p>
          <a:p>
            <a:r>
              <a:rPr lang="en-US" sz="1200" dirty="0">
                <a:solidFill>
                  <a:schemeClr val="dk1"/>
                </a:solidFill>
                <a:latin typeface="be vietnam pro"/>
              </a:rPr>
              <a:t>The Central Region shows a good download (64.592 Mbps) and upload (20.596 Mbps) speeds.</a:t>
            </a:r>
          </a:p>
        </p:txBody>
      </p:sp>
      <p:pic>
        <p:nvPicPr>
          <p:cNvPr id="4" name="Picture 3" descr="A map of singapore with different colored areas&#10;&#10;Description automatically generated">
            <a:extLst>
              <a:ext uri="{FF2B5EF4-FFF2-40B4-BE49-F238E27FC236}">
                <a16:creationId xmlns:a16="http://schemas.microsoft.com/office/drawing/2014/main" id="{715D81F7-A268-77DC-82CA-E0C746276BDE}"/>
              </a:ext>
            </a:extLst>
          </p:cNvPr>
          <p:cNvPicPr>
            <a:picLocks noChangeAspect="1"/>
          </p:cNvPicPr>
          <p:nvPr/>
        </p:nvPicPr>
        <p:blipFill>
          <a:blip r:embed="rId4"/>
          <a:stretch>
            <a:fillRect/>
          </a:stretch>
        </p:blipFill>
        <p:spPr>
          <a:xfrm>
            <a:off x="4686249" y="1166993"/>
            <a:ext cx="3865507" cy="280951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83941F2-875D-A666-6714-963E1CCE9E2C}"/>
              </a:ext>
            </a:extLst>
          </p:cNvPr>
          <p:cNvSpPr>
            <a:spLocks noGrp="1"/>
          </p:cNvSpPr>
          <p:nvPr>
            <p:ph type="body" idx="1"/>
          </p:nvPr>
        </p:nvSpPr>
        <p:spPr>
          <a:xfrm>
            <a:off x="5563182" y="2222948"/>
            <a:ext cx="3123618" cy="986100"/>
          </a:xfrm>
        </p:spPr>
        <p:txBody>
          <a:bodyPr>
            <a:normAutofit fontScale="85000" lnSpcReduction="20000"/>
          </a:bodyPr>
          <a:lstStyle/>
          <a:p>
            <a:pPr marL="139700" indent="0">
              <a:buNone/>
            </a:pPr>
            <a:r>
              <a:rPr lang="en-US" dirty="0">
                <a:latin typeface="be vietnam pro"/>
              </a:rPr>
              <a:t>Market Share Indication: The high number of tests for StarHub and SingTel compared to other operators could indicate a larger market share or user base in Singapore for these providers, at least among the users who have conducted these tests.</a:t>
            </a:r>
          </a:p>
        </p:txBody>
      </p:sp>
      <p:sp>
        <p:nvSpPr>
          <p:cNvPr id="3" name="Text Placeholder 2">
            <a:extLst>
              <a:ext uri="{FF2B5EF4-FFF2-40B4-BE49-F238E27FC236}">
                <a16:creationId xmlns:a16="http://schemas.microsoft.com/office/drawing/2014/main" id="{57AB9571-55DE-CE6C-3BE3-A361376E72B6}"/>
              </a:ext>
            </a:extLst>
          </p:cNvPr>
          <p:cNvSpPr>
            <a:spLocks noGrp="1"/>
          </p:cNvSpPr>
          <p:nvPr>
            <p:ph type="body" idx="2"/>
          </p:nvPr>
        </p:nvSpPr>
        <p:spPr>
          <a:xfrm>
            <a:off x="5535791" y="3562724"/>
            <a:ext cx="3151010" cy="986100"/>
          </a:xfrm>
        </p:spPr>
        <p:txBody>
          <a:bodyPr>
            <a:normAutofit fontScale="85000" lnSpcReduction="20000"/>
          </a:bodyPr>
          <a:lstStyle/>
          <a:p>
            <a:pPr marL="139700" indent="0">
              <a:buNone/>
            </a:pPr>
            <a:r>
              <a:rPr lang="en-US" dirty="0">
                <a:latin typeface="be vietnam pro"/>
              </a:rPr>
              <a:t>Variety of Operators: There is a diversity of operators in the market, as shown by the presence of several other operators like SGP-M1, TPG, M1, Circles, giga, </a:t>
            </a:r>
            <a:r>
              <a:rPr lang="en-US" dirty="0" err="1">
                <a:latin typeface="be vietnam pro"/>
              </a:rPr>
              <a:t>MyRepublic</a:t>
            </a:r>
            <a:r>
              <a:rPr lang="en-US" dirty="0">
                <a:latin typeface="be vietnam pro"/>
              </a:rPr>
              <a:t>, Zero1, and GRID. This diversity points to a competitive telecom market in Singapore</a:t>
            </a:r>
          </a:p>
        </p:txBody>
      </p:sp>
      <p:sp>
        <p:nvSpPr>
          <p:cNvPr id="4" name="Title 3">
            <a:extLst>
              <a:ext uri="{FF2B5EF4-FFF2-40B4-BE49-F238E27FC236}">
                <a16:creationId xmlns:a16="http://schemas.microsoft.com/office/drawing/2014/main" id="{EF14D26A-1C9D-47F2-D913-460A16978DE1}"/>
              </a:ext>
            </a:extLst>
          </p:cNvPr>
          <p:cNvSpPr>
            <a:spLocks noGrp="1"/>
          </p:cNvSpPr>
          <p:nvPr>
            <p:ph type="title"/>
          </p:nvPr>
        </p:nvSpPr>
        <p:spPr/>
        <p:txBody>
          <a:bodyPr>
            <a:noAutofit/>
          </a:bodyPr>
          <a:lstStyle/>
          <a:p>
            <a:pPr algn="ctr"/>
            <a:r>
              <a:rPr lang="en-US" sz="2800" dirty="0">
                <a:solidFill>
                  <a:srgbClr val="142223"/>
                </a:solidFill>
                <a:latin typeface="be vietnam pro"/>
              </a:rPr>
              <a:t>Test by Network Operator in Singapore</a:t>
            </a:r>
            <a:br>
              <a:rPr lang="en-US" sz="2800" kern="100" dirty="0">
                <a:effectLst/>
                <a:latin typeface="be vietnam pro"/>
                <a:ea typeface="Calibri" panose="020F0502020204030204" pitchFamily="34" charset="0"/>
                <a:cs typeface="Times New Roman" panose="02020603050405020304" pitchFamily="18" charset="0"/>
              </a:rPr>
            </a:br>
            <a:endParaRPr lang="en-US" sz="2800" dirty="0">
              <a:latin typeface="be vietnam pro"/>
            </a:endParaRPr>
          </a:p>
        </p:txBody>
      </p:sp>
      <p:sp>
        <p:nvSpPr>
          <p:cNvPr id="8" name="Text Placeholder 7">
            <a:extLst>
              <a:ext uri="{FF2B5EF4-FFF2-40B4-BE49-F238E27FC236}">
                <a16:creationId xmlns:a16="http://schemas.microsoft.com/office/drawing/2014/main" id="{79646286-1722-3CEE-7374-3EB9B8E88AA2}"/>
              </a:ext>
            </a:extLst>
          </p:cNvPr>
          <p:cNvSpPr>
            <a:spLocks noGrp="1"/>
          </p:cNvSpPr>
          <p:nvPr>
            <p:ph type="body" idx="3"/>
          </p:nvPr>
        </p:nvSpPr>
        <p:spPr>
          <a:xfrm>
            <a:off x="5535790" y="898226"/>
            <a:ext cx="3151010" cy="986100"/>
          </a:xfrm>
        </p:spPr>
        <p:txBody>
          <a:bodyPr>
            <a:normAutofit fontScale="85000" lnSpcReduction="20000"/>
          </a:bodyPr>
          <a:lstStyle/>
          <a:p>
            <a:pPr marL="139700" indent="0">
              <a:buNone/>
            </a:pPr>
            <a:r>
              <a:rPr lang="en-US" dirty="0">
                <a:latin typeface="be vietnam pro"/>
              </a:rPr>
              <a:t>Dominant Operators: StarHub leads significantly in terms of the number of tests conducted, followed by SingTel. This suggests that these two operators might be the most popular or widely used among users who conducted the tests.</a:t>
            </a:r>
          </a:p>
        </p:txBody>
      </p:sp>
      <p:pic>
        <p:nvPicPr>
          <p:cNvPr id="6" name="Picture 5" descr="Output image">
            <a:extLst>
              <a:ext uri="{FF2B5EF4-FFF2-40B4-BE49-F238E27FC236}">
                <a16:creationId xmlns:a16="http://schemas.microsoft.com/office/drawing/2014/main" id="{B7E23C03-CE3C-1BFA-B547-632124BAEE7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2064" y="908503"/>
            <a:ext cx="4815930" cy="3789972"/>
          </a:xfrm>
          <a:prstGeom prst="rect">
            <a:avLst/>
          </a:prstGeom>
          <a:noFill/>
          <a:ln>
            <a:noFill/>
          </a:ln>
        </p:spPr>
      </p:pic>
    </p:spTree>
    <p:extLst>
      <p:ext uri="{BB962C8B-B14F-4D97-AF65-F5344CB8AC3E}">
        <p14:creationId xmlns:p14="http://schemas.microsoft.com/office/powerpoint/2010/main" val="3312040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FC2ED32-3A3A-6ABA-C9F9-7CA15C1F9C68}"/>
              </a:ext>
            </a:extLst>
          </p:cNvPr>
          <p:cNvSpPr>
            <a:spLocks noGrp="1"/>
          </p:cNvSpPr>
          <p:nvPr>
            <p:ph type="title"/>
          </p:nvPr>
        </p:nvSpPr>
        <p:spPr>
          <a:xfrm>
            <a:off x="267005" y="445025"/>
            <a:ext cx="8229600" cy="572700"/>
          </a:xfrm>
        </p:spPr>
        <p:txBody>
          <a:bodyPr>
            <a:noAutofit/>
          </a:bodyPr>
          <a:lstStyle/>
          <a:p>
            <a:pPr algn="ctr"/>
            <a:r>
              <a:rPr lang="en-US" sz="2800" i="0" dirty="0">
                <a:solidFill>
                  <a:srgbClr val="142223"/>
                </a:solidFill>
                <a:effectLst/>
                <a:latin typeface="be vietnam pro"/>
              </a:rPr>
              <a:t>Singaporean Mobile </a:t>
            </a:r>
            <a:r>
              <a:rPr lang="en-US" sz="2800" dirty="0">
                <a:solidFill>
                  <a:srgbClr val="142223"/>
                </a:solidFill>
                <a:latin typeface="be vietnam pro"/>
              </a:rPr>
              <a:t>U</a:t>
            </a:r>
            <a:r>
              <a:rPr lang="en-US" sz="2800" i="0" dirty="0">
                <a:solidFill>
                  <a:srgbClr val="142223"/>
                </a:solidFill>
                <a:effectLst/>
                <a:latin typeface="be vietnam pro"/>
              </a:rPr>
              <a:t>sers </a:t>
            </a:r>
            <a:r>
              <a:rPr lang="en-US" sz="2800" dirty="0">
                <a:solidFill>
                  <a:srgbClr val="142223"/>
                </a:solidFill>
                <a:latin typeface="be vietnam pro"/>
              </a:rPr>
              <a:t>R</a:t>
            </a:r>
            <a:r>
              <a:rPr lang="en-US" sz="2800" i="0" dirty="0">
                <a:solidFill>
                  <a:srgbClr val="142223"/>
                </a:solidFill>
                <a:effectLst/>
                <a:latin typeface="be vietnam pro"/>
              </a:rPr>
              <a:t>ely on LTE For </a:t>
            </a:r>
            <a:r>
              <a:rPr lang="en-US" sz="2800" dirty="0">
                <a:solidFill>
                  <a:srgbClr val="142223"/>
                </a:solidFill>
                <a:latin typeface="be vietnam pro"/>
              </a:rPr>
              <a:t>T</a:t>
            </a:r>
            <a:r>
              <a:rPr lang="en-US" sz="2800" i="0" dirty="0">
                <a:solidFill>
                  <a:srgbClr val="142223"/>
                </a:solidFill>
                <a:effectLst/>
                <a:latin typeface="be vietnam pro"/>
              </a:rPr>
              <a:t>heir </a:t>
            </a:r>
            <a:r>
              <a:rPr lang="en-US" sz="2800" dirty="0">
                <a:solidFill>
                  <a:srgbClr val="142223"/>
                </a:solidFill>
                <a:latin typeface="be vietnam pro"/>
              </a:rPr>
              <a:t>M</a:t>
            </a:r>
            <a:r>
              <a:rPr lang="en-US" sz="2800" i="0" dirty="0">
                <a:solidFill>
                  <a:srgbClr val="142223"/>
                </a:solidFill>
                <a:effectLst/>
                <a:latin typeface="be vietnam pro"/>
              </a:rPr>
              <a:t>obile </a:t>
            </a:r>
            <a:r>
              <a:rPr lang="en-US" sz="2800" dirty="0">
                <a:solidFill>
                  <a:srgbClr val="142223"/>
                </a:solidFill>
                <a:latin typeface="be vietnam pro"/>
              </a:rPr>
              <a:t>B</a:t>
            </a:r>
            <a:r>
              <a:rPr lang="en-US" sz="2800" i="0" dirty="0">
                <a:solidFill>
                  <a:srgbClr val="142223"/>
                </a:solidFill>
                <a:effectLst/>
                <a:latin typeface="be vietnam pro"/>
              </a:rPr>
              <a:t>roadband </a:t>
            </a:r>
            <a:r>
              <a:rPr lang="en-US" sz="2800" dirty="0">
                <a:solidFill>
                  <a:srgbClr val="142223"/>
                </a:solidFill>
                <a:latin typeface="be vietnam pro"/>
              </a:rPr>
              <a:t>N</a:t>
            </a:r>
            <a:r>
              <a:rPr lang="en-US" sz="2800" i="0" dirty="0">
                <a:solidFill>
                  <a:srgbClr val="142223"/>
                </a:solidFill>
                <a:effectLst/>
                <a:latin typeface="be vietnam pro"/>
              </a:rPr>
              <a:t>eeds</a:t>
            </a:r>
            <a:br>
              <a:rPr lang="en-US" sz="2800" kern="100" dirty="0">
                <a:effectLst/>
                <a:latin typeface="be vietnam pro"/>
                <a:ea typeface="Calibri" panose="020F0502020204030204" pitchFamily="34" charset="0"/>
                <a:cs typeface="Times New Roman" panose="02020603050405020304" pitchFamily="18" charset="0"/>
              </a:rPr>
            </a:br>
            <a:endParaRPr lang="en-US" sz="2800" dirty="0">
              <a:latin typeface="be vietnam pro"/>
            </a:endParaRPr>
          </a:p>
        </p:txBody>
      </p:sp>
      <p:pic>
        <p:nvPicPr>
          <p:cNvPr id="6" name="Picture 5" descr="A graph with numbers and a number of percentages&#10;&#10;Description automatically generated with medium confidence">
            <a:extLst>
              <a:ext uri="{FF2B5EF4-FFF2-40B4-BE49-F238E27FC236}">
                <a16:creationId xmlns:a16="http://schemas.microsoft.com/office/drawing/2014/main" id="{13CCDC3C-1E51-6B0A-2489-9E1A8406778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94396" y="1017725"/>
            <a:ext cx="5174817" cy="3868829"/>
          </a:xfrm>
          <a:prstGeom prst="rect">
            <a:avLst/>
          </a:prstGeom>
        </p:spPr>
      </p:pic>
    </p:spTree>
    <p:extLst>
      <p:ext uri="{BB962C8B-B14F-4D97-AF65-F5344CB8AC3E}">
        <p14:creationId xmlns:p14="http://schemas.microsoft.com/office/powerpoint/2010/main" val="1639350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3F75-791D-7962-8384-1A801E3BAE59}"/>
              </a:ext>
            </a:extLst>
          </p:cNvPr>
          <p:cNvSpPr>
            <a:spLocks noGrp="1"/>
          </p:cNvSpPr>
          <p:nvPr>
            <p:ph type="title"/>
          </p:nvPr>
        </p:nvSpPr>
        <p:spPr>
          <a:xfrm>
            <a:off x="628650" y="138603"/>
            <a:ext cx="8039862" cy="1129413"/>
          </a:xfrm>
        </p:spPr>
        <p:txBody>
          <a:bodyPr vert="horz" lIns="91440" tIns="45720" rIns="91440" bIns="45720" rtlCol="0" anchor="ctr">
            <a:normAutofit/>
          </a:bodyPr>
          <a:lstStyle/>
          <a:p>
            <a:pPr marR="0" algn="ctr">
              <a:buSzPts val="990"/>
            </a:pPr>
            <a:r>
              <a:rPr lang="en-US" sz="2800" dirty="0">
                <a:solidFill>
                  <a:srgbClr val="142223"/>
                </a:solidFill>
                <a:latin typeface="be vietnam pro"/>
              </a:rPr>
              <a:t>StarHub Users See The Fastest Download Speeds </a:t>
            </a:r>
          </a:p>
        </p:txBody>
      </p:sp>
      <p:pic>
        <p:nvPicPr>
          <p:cNvPr id="4" name="Picture 3">
            <a:extLst>
              <a:ext uri="{FF2B5EF4-FFF2-40B4-BE49-F238E27FC236}">
                <a16:creationId xmlns:a16="http://schemas.microsoft.com/office/drawing/2014/main" id="{686BDBBC-BFE3-3498-729E-31F970900C2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88533" y="1121067"/>
            <a:ext cx="6366933" cy="3883830"/>
          </a:xfrm>
          <a:prstGeom prst="rect">
            <a:avLst/>
          </a:prstGeom>
        </p:spPr>
      </p:pic>
    </p:spTree>
    <p:extLst>
      <p:ext uri="{BB962C8B-B14F-4D97-AF65-F5344CB8AC3E}">
        <p14:creationId xmlns:p14="http://schemas.microsoft.com/office/powerpoint/2010/main" val="36230058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1416</TotalTime>
  <Words>2724</Words>
  <Application>Microsoft Office PowerPoint</Application>
  <PresentationFormat>On-screen Show (16:9)</PresentationFormat>
  <Paragraphs>165</Paragraphs>
  <Slides>27</Slides>
  <Notes>17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Hanken Grotesk</vt:lpstr>
      <vt:lpstr>Hanken Grotesk SemiBold</vt:lpstr>
      <vt:lpstr>Calibri</vt:lpstr>
      <vt:lpstr>Söhne</vt:lpstr>
      <vt:lpstr>be vietnam pro</vt:lpstr>
      <vt:lpstr>Calibri Light</vt:lpstr>
      <vt:lpstr>Inter Black</vt:lpstr>
      <vt:lpstr>Arial</vt:lpstr>
      <vt:lpstr>Symbol</vt:lpstr>
      <vt:lpstr>Office Theme</vt:lpstr>
      <vt:lpstr>Analyzing the experience and Device Preferences of Singapore Android users</vt:lpstr>
      <vt:lpstr>Agenda</vt:lpstr>
      <vt:lpstr>Introduction</vt:lpstr>
      <vt:lpstr>Users tested mostly in the Central and North-East Regions of Singapore</vt:lpstr>
      <vt:lpstr>Overall Experience of Singapore users </vt:lpstr>
      <vt:lpstr>Download and Upload Speed Experience by Region</vt:lpstr>
      <vt:lpstr>Test by Network Operator in Singapore </vt:lpstr>
      <vt:lpstr>Singaporean Mobile Users Rely on LTE For Their Mobile Broadband Needs </vt:lpstr>
      <vt:lpstr>StarHub Users See The Fastest Download Speeds </vt:lpstr>
      <vt:lpstr>StarHub Users See The Fastest Upload Speeds </vt:lpstr>
      <vt:lpstr>StarHub Users See The Lowest Latency</vt:lpstr>
      <vt:lpstr>Singtel and SGP-M1 Users experience similar UL speeds compared to StarHub in West and North Region</vt:lpstr>
      <vt:lpstr>Device Analysis - Insights on the top 10 device models and manufacturers</vt:lpstr>
      <vt:lpstr>The top model devices  distributed among the top 5 network operator</vt:lpstr>
      <vt:lpstr>Device-Specific Performance Analysis</vt:lpstr>
      <vt:lpstr>PowerPoint Presentation</vt:lpstr>
      <vt:lpstr>Analyzing the roaming experience of Roaming users in Singapore </vt:lpstr>
      <vt:lpstr>Malaysia and Indonesia users tested mostly in the Central Region while Roaming in Singapore </vt:lpstr>
      <vt:lpstr>Malaysia and Indonesia users experience lower speeds and increased latency than domestic users when Roaming in Singapore</vt:lpstr>
      <vt:lpstr>Malaysia and Indonesia users rely on LTE while Roaming in Singapore </vt:lpstr>
      <vt:lpstr>Top Roaming Network Operators from Indonesia and Malaysia roaming in Singapore </vt:lpstr>
      <vt:lpstr>How Malaysia and Indonesia Roaming Experience in Singapore is Affected by Their Choice of Operator</vt:lpstr>
      <vt:lpstr>How Malaysia and Indonesia Roaming Experience in Singapore is Affected by Their Choice of Operator</vt:lpstr>
      <vt:lpstr>Device Preferences of Roamers</vt:lpstr>
      <vt:lpstr>Performance of top 10 Indonesian and Malaysian devices roaming in Singapore  </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Performance and Device Preferences of Singapore's Android Users</dc:title>
  <dc:creator>Gustavo Fernandez</dc:creator>
  <cp:lastModifiedBy>Gustavo Fernandez</cp:lastModifiedBy>
  <cp:revision>2</cp:revision>
  <dcterms:modified xsi:type="dcterms:W3CDTF">2023-12-18T22:22:45Z</dcterms:modified>
</cp:coreProperties>
</file>